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8"/>
  </p:notesMasterIdLst>
  <p:handoutMasterIdLst>
    <p:handoutMasterId r:id="rId19"/>
  </p:handoutMasterIdLst>
  <p:sldIdLst>
    <p:sldId id="256" r:id="rId2"/>
    <p:sldId id="271" r:id="rId3"/>
    <p:sldId id="272" r:id="rId4"/>
    <p:sldId id="273" r:id="rId5"/>
    <p:sldId id="274" r:id="rId6"/>
    <p:sldId id="326" r:id="rId7"/>
    <p:sldId id="327" r:id="rId8"/>
    <p:sldId id="328" r:id="rId9"/>
    <p:sldId id="334" r:id="rId10"/>
    <p:sldId id="335" r:id="rId11"/>
    <p:sldId id="333" r:id="rId12"/>
    <p:sldId id="329" r:id="rId13"/>
    <p:sldId id="330" r:id="rId14"/>
    <p:sldId id="331" r:id="rId15"/>
    <p:sldId id="332" r:id="rId16"/>
    <p:sldId id="325" r:id="rId17"/>
  </p:sldIdLst>
  <p:sldSz cx="10287000" cy="6858000" type="35mm"/>
  <p:notesSz cx="6991350" cy="92821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000" kern="1200">
        <a:solidFill>
          <a:srgbClr val="FEFF00"/>
        </a:solidFill>
        <a:latin typeface="Arial" pitchFamily="34" charset="0"/>
        <a:ea typeface="+mn-ea"/>
        <a:cs typeface="+mn-cs"/>
      </a:defRPr>
    </a:lvl1pPr>
    <a:lvl2pPr marL="457200" algn="l" rtl="0" eaLnBrk="0" fontAlgn="base" hangingPunct="0">
      <a:spcBef>
        <a:spcPct val="0"/>
      </a:spcBef>
      <a:spcAft>
        <a:spcPct val="0"/>
      </a:spcAft>
      <a:defRPr sz="1000" kern="1200">
        <a:solidFill>
          <a:srgbClr val="FEFF00"/>
        </a:solidFill>
        <a:latin typeface="Arial" pitchFamily="34" charset="0"/>
        <a:ea typeface="+mn-ea"/>
        <a:cs typeface="+mn-cs"/>
      </a:defRPr>
    </a:lvl2pPr>
    <a:lvl3pPr marL="914400" algn="l" rtl="0" eaLnBrk="0" fontAlgn="base" hangingPunct="0">
      <a:spcBef>
        <a:spcPct val="0"/>
      </a:spcBef>
      <a:spcAft>
        <a:spcPct val="0"/>
      </a:spcAft>
      <a:defRPr sz="1000" kern="1200">
        <a:solidFill>
          <a:srgbClr val="FEFF00"/>
        </a:solidFill>
        <a:latin typeface="Arial" pitchFamily="34" charset="0"/>
        <a:ea typeface="+mn-ea"/>
        <a:cs typeface="+mn-cs"/>
      </a:defRPr>
    </a:lvl3pPr>
    <a:lvl4pPr marL="1371600" algn="l" rtl="0" eaLnBrk="0" fontAlgn="base" hangingPunct="0">
      <a:spcBef>
        <a:spcPct val="0"/>
      </a:spcBef>
      <a:spcAft>
        <a:spcPct val="0"/>
      </a:spcAft>
      <a:defRPr sz="1000" kern="1200">
        <a:solidFill>
          <a:srgbClr val="FEFF00"/>
        </a:solidFill>
        <a:latin typeface="Arial" pitchFamily="34" charset="0"/>
        <a:ea typeface="+mn-ea"/>
        <a:cs typeface="+mn-cs"/>
      </a:defRPr>
    </a:lvl4pPr>
    <a:lvl5pPr marL="1828800" algn="l" rtl="0" eaLnBrk="0" fontAlgn="base" hangingPunct="0">
      <a:spcBef>
        <a:spcPct val="0"/>
      </a:spcBef>
      <a:spcAft>
        <a:spcPct val="0"/>
      </a:spcAft>
      <a:defRPr sz="1000" kern="1200">
        <a:solidFill>
          <a:srgbClr val="FEFF00"/>
        </a:solidFill>
        <a:latin typeface="Arial" pitchFamily="34" charset="0"/>
        <a:ea typeface="+mn-ea"/>
        <a:cs typeface="+mn-cs"/>
      </a:defRPr>
    </a:lvl5pPr>
    <a:lvl6pPr marL="2286000" algn="l" defTabSz="914400" rtl="0" eaLnBrk="1" latinLnBrk="0" hangingPunct="1">
      <a:defRPr sz="1000" kern="1200">
        <a:solidFill>
          <a:srgbClr val="FEFF00"/>
        </a:solidFill>
        <a:latin typeface="Arial" pitchFamily="34" charset="0"/>
        <a:ea typeface="+mn-ea"/>
        <a:cs typeface="+mn-cs"/>
      </a:defRPr>
    </a:lvl6pPr>
    <a:lvl7pPr marL="2743200" algn="l" defTabSz="914400" rtl="0" eaLnBrk="1" latinLnBrk="0" hangingPunct="1">
      <a:defRPr sz="1000" kern="1200">
        <a:solidFill>
          <a:srgbClr val="FEFF00"/>
        </a:solidFill>
        <a:latin typeface="Arial" pitchFamily="34" charset="0"/>
        <a:ea typeface="+mn-ea"/>
        <a:cs typeface="+mn-cs"/>
      </a:defRPr>
    </a:lvl7pPr>
    <a:lvl8pPr marL="3200400" algn="l" defTabSz="914400" rtl="0" eaLnBrk="1" latinLnBrk="0" hangingPunct="1">
      <a:defRPr sz="1000" kern="1200">
        <a:solidFill>
          <a:srgbClr val="FEFF00"/>
        </a:solidFill>
        <a:latin typeface="Arial" pitchFamily="34" charset="0"/>
        <a:ea typeface="+mn-ea"/>
        <a:cs typeface="+mn-cs"/>
      </a:defRPr>
    </a:lvl8pPr>
    <a:lvl9pPr marL="3657600" algn="l" defTabSz="914400" rtl="0" eaLnBrk="1" latinLnBrk="0" hangingPunct="1">
      <a:defRPr sz="1000" kern="1200">
        <a:solidFill>
          <a:srgbClr val="FEFF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81D58"/>
    <a:srgbClr val="00279F"/>
    <a:srgbClr val="3365FB"/>
    <a:srgbClr val="A2C1FE"/>
    <a:srgbClr val="EFA370"/>
    <a:srgbClr val="FC0128"/>
    <a:srgbClr val="618FFD"/>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29"/>
  </p:normalViewPr>
  <p:slideViewPr>
    <p:cSldViewPr>
      <p:cViewPr varScale="1">
        <p:scale>
          <a:sx n="84" d="100"/>
          <a:sy n="84" d="100"/>
        </p:scale>
        <p:origin x="-90" y="-672"/>
      </p:cViewPr>
      <p:guideLst>
        <p:guide orient="horz" pos="2160"/>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85825" y="696913"/>
            <a:ext cx="5219700" cy="3479800"/>
          </a:xfrm>
          <a:prstGeom prst="rect">
            <a:avLst/>
          </a:prstGeom>
          <a:noFill/>
          <a:ln w="12700">
            <a:solidFill>
              <a:schemeClr val="tx1"/>
            </a:solidFill>
            <a:miter lim="800000"/>
            <a:headEnd/>
            <a:tailEnd/>
          </a:ln>
          <a:effectLst/>
        </p:spPr>
      </p:sp>
      <p:sp>
        <p:nvSpPr>
          <p:cNvPr id="2051" name="Rectangle 3"/>
          <p:cNvSpPr>
            <a:spLocks noChangeArrowheads="1"/>
          </p:cNvSpPr>
          <p:nvPr/>
        </p:nvSpPr>
        <p:spPr bwMode="auto">
          <a:xfrm>
            <a:off x="3317875" y="8753475"/>
            <a:ext cx="342900" cy="244475"/>
          </a:xfrm>
          <a:prstGeom prst="rect">
            <a:avLst/>
          </a:prstGeom>
          <a:noFill/>
          <a:ln w="12700">
            <a:noFill/>
            <a:miter lim="800000"/>
            <a:headEnd/>
            <a:tailEnd/>
          </a:ln>
          <a:effectLst/>
        </p:spPr>
        <p:txBody>
          <a:bodyPr wrap="none" lIns="92017" tIns="45201" rIns="92017" bIns="45201">
            <a:spAutoFit/>
          </a:bodyPr>
          <a:lstStyle/>
          <a:p>
            <a:pPr algn="ctr" defTabSz="930275"/>
            <a:fld id="{F99FF355-E0D2-4C40-95CD-C0BA9C3DE666}" type="slidenum">
              <a:rPr lang="en-US">
                <a:solidFill>
                  <a:srgbClr val="000000"/>
                </a:solidFill>
              </a:rPr>
              <a:pPr algn="ctr" defTabSz="930275"/>
              <a:t>‹#›</a:t>
            </a:fld>
            <a:endParaRPr lang="en-US">
              <a:solidFill>
                <a:srgbClr val="000000"/>
              </a:solidFill>
            </a:endParaRPr>
          </a:p>
        </p:txBody>
      </p:sp>
      <p:grpSp>
        <p:nvGrpSpPr>
          <p:cNvPr id="2065" name="Group 17"/>
          <p:cNvGrpSpPr>
            <a:grpSpLocks/>
          </p:cNvGrpSpPr>
          <p:nvPr/>
        </p:nvGrpSpPr>
        <p:grpSpPr bwMode="auto">
          <a:xfrm>
            <a:off x="881063" y="4795838"/>
            <a:ext cx="5229225" cy="3597275"/>
            <a:chOff x="544" y="2976"/>
            <a:chExt cx="3232" cy="2232"/>
          </a:xfrm>
        </p:grpSpPr>
        <p:sp>
          <p:nvSpPr>
            <p:cNvPr id="2052" name="Line 4"/>
            <p:cNvSpPr>
              <a:spLocks noChangeShapeType="1"/>
            </p:cNvSpPr>
            <p:nvPr/>
          </p:nvSpPr>
          <p:spPr bwMode="auto">
            <a:xfrm>
              <a:off x="544" y="2976"/>
              <a:ext cx="3232" cy="0"/>
            </a:xfrm>
            <a:prstGeom prst="line">
              <a:avLst/>
            </a:prstGeom>
            <a:noFill/>
            <a:ln w="12700">
              <a:solidFill>
                <a:schemeClr val="tx1"/>
              </a:solidFill>
              <a:round/>
              <a:headEnd/>
              <a:tailEnd/>
            </a:ln>
            <a:effectLst/>
          </p:spPr>
          <p:txBody>
            <a:bodyPr wrap="none" anchor="ctr"/>
            <a:lstStyle/>
            <a:p>
              <a:endParaRPr lang="en-US"/>
            </a:p>
          </p:txBody>
        </p:sp>
        <p:sp>
          <p:nvSpPr>
            <p:cNvPr id="2053" name="Line 5"/>
            <p:cNvSpPr>
              <a:spLocks noChangeShapeType="1"/>
            </p:cNvSpPr>
            <p:nvPr/>
          </p:nvSpPr>
          <p:spPr bwMode="auto">
            <a:xfrm>
              <a:off x="544" y="3162"/>
              <a:ext cx="3232" cy="0"/>
            </a:xfrm>
            <a:prstGeom prst="line">
              <a:avLst/>
            </a:prstGeom>
            <a:noFill/>
            <a:ln w="12700">
              <a:solidFill>
                <a:schemeClr val="tx1"/>
              </a:solidFill>
              <a:round/>
              <a:headEnd/>
              <a:tailEnd/>
            </a:ln>
            <a:effectLst/>
          </p:spPr>
          <p:txBody>
            <a:bodyPr wrap="none" anchor="ctr"/>
            <a:lstStyle/>
            <a:p>
              <a:endParaRPr lang="en-US"/>
            </a:p>
          </p:txBody>
        </p:sp>
        <p:sp>
          <p:nvSpPr>
            <p:cNvPr id="2054" name="Line 6"/>
            <p:cNvSpPr>
              <a:spLocks noChangeShapeType="1"/>
            </p:cNvSpPr>
            <p:nvPr/>
          </p:nvSpPr>
          <p:spPr bwMode="auto">
            <a:xfrm>
              <a:off x="544" y="3348"/>
              <a:ext cx="3232" cy="0"/>
            </a:xfrm>
            <a:prstGeom prst="line">
              <a:avLst/>
            </a:prstGeom>
            <a:noFill/>
            <a:ln w="12700">
              <a:solidFill>
                <a:schemeClr val="tx1"/>
              </a:solidFill>
              <a:round/>
              <a:headEnd/>
              <a:tailEnd/>
            </a:ln>
            <a:effectLst/>
          </p:spPr>
          <p:txBody>
            <a:bodyPr wrap="none" anchor="ctr"/>
            <a:lstStyle/>
            <a:p>
              <a:endParaRPr lang="en-US"/>
            </a:p>
          </p:txBody>
        </p:sp>
        <p:sp>
          <p:nvSpPr>
            <p:cNvPr id="2055" name="Line 7"/>
            <p:cNvSpPr>
              <a:spLocks noChangeShapeType="1"/>
            </p:cNvSpPr>
            <p:nvPr/>
          </p:nvSpPr>
          <p:spPr bwMode="auto">
            <a:xfrm>
              <a:off x="544" y="3534"/>
              <a:ext cx="3232" cy="0"/>
            </a:xfrm>
            <a:prstGeom prst="line">
              <a:avLst/>
            </a:prstGeom>
            <a:noFill/>
            <a:ln w="12700">
              <a:solidFill>
                <a:schemeClr val="tx1"/>
              </a:solidFill>
              <a:round/>
              <a:headEnd/>
              <a:tailEnd/>
            </a:ln>
            <a:effectLst/>
          </p:spPr>
          <p:txBody>
            <a:bodyPr wrap="none" anchor="ctr"/>
            <a:lstStyle/>
            <a:p>
              <a:endParaRPr lang="en-US"/>
            </a:p>
          </p:txBody>
        </p:sp>
        <p:sp>
          <p:nvSpPr>
            <p:cNvPr id="2056" name="Line 8"/>
            <p:cNvSpPr>
              <a:spLocks noChangeShapeType="1"/>
            </p:cNvSpPr>
            <p:nvPr/>
          </p:nvSpPr>
          <p:spPr bwMode="auto">
            <a:xfrm>
              <a:off x="544" y="3720"/>
              <a:ext cx="3232" cy="0"/>
            </a:xfrm>
            <a:prstGeom prst="line">
              <a:avLst/>
            </a:prstGeom>
            <a:noFill/>
            <a:ln w="12700">
              <a:solidFill>
                <a:schemeClr val="tx1"/>
              </a:solidFill>
              <a:round/>
              <a:headEnd/>
              <a:tailEnd/>
            </a:ln>
            <a:effectLst/>
          </p:spPr>
          <p:txBody>
            <a:bodyPr wrap="none" anchor="ctr"/>
            <a:lstStyle/>
            <a:p>
              <a:endParaRPr lang="en-US"/>
            </a:p>
          </p:txBody>
        </p:sp>
        <p:sp>
          <p:nvSpPr>
            <p:cNvPr id="2057" name="Line 9"/>
            <p:cNvSpPr>
              <a:spLocks noChangeShapeType="1"/>
            </p:cNvSpPr>
            <p:nvPr/>
          </p:nvSpPr>
          <p:spPr bwMode="auto">
            <a:xfrm>
              <a:off x="544" y="3906"/>
              <a:ext cx="3232" cy="0"/>
            </a:xfrm>
            <a:prstGeom prst="line">
              <a:avLst/>
            </a:prstGeom>
            <a:noFill/>
            <a:ln w="12700">
              <a:solidFill>
                <a:schemeClr val="tx1"/>
              </a:solidFill>
              <a:round/>
              <a:headEnd/>
              <a:tailEnd/>
            </a:ln>
            <a:effectLst/>
          </p:spPr>
          <p:txBody>
            <a:bodyPr wrap="none" anchor="ctr"/>
            <a:lstStyle/>
            <a:p>
              <a:endParaRPr lang="en-US"/>
            </a:p>
          </p:txBody>
        </p:sp>
        <p:sp>
          <p:nvSpPr>
            <p:cNvPr id="2058" name="Line 10"/>
            <p:cNvSpPr>
              <a:spLocks noChangeShapeType="1"/>
            </p:cNvSpPr>
            <p:nvPr/>
          </p:nvSpPr>
          <p:spPr bwMode="auto">
            <a:xfrm>
              <a:off x="544" y="4092"/>
              <a:ext cx="3232" cy="0"/>
            </a:xfrm>
            <a:prstGeom prst="line">
              <a:avLst/>
            </a:prstGeom>
            <a:noFill/>
            <a:ln w="12700">
              <a:solidFill>
                <a:schemeClr val="tx1"/>
              </a:solidFill>
              <a:round/>
              <a:headEnd/>
              <a:tailEnd/>
            </a:ln>
            <a:effectLst/>
          </p:spPr>
          <p:txBody>
            <a:bodyPr wrap="none" anchor="ctr"/>
            <a:lstStyle/>
            <a:p>
              <a:endParaRPr lang="en-US"/>
            </a:p>
          </p:txBody>
        </p:sp>
        <p:sp>
          <p:nvSpPr>
            <p:cNvPr id="2059" name="Line 11"/>
            <p:cNvSpPr>
              <a:spLocks noChangeShapeType="1"/>
            </p:cNvSpPr>
            <p:nvPr/>
          </p:nvSpPr>
          <p:spPr bwMode="auto">
            <a:xfrm>
              <a:off x="544" y="4278"/>
              <a:ext cx="3232" cy="0"/>
            </a:xfrm>
            <a:prstGeom prst="line">
              <a:avLst/>
            </a:prstGeom>
            <a:noFill/>
            <a:ln w="12700">
              <a:solidFill>
                <a:schemeClr val="tx1"/>
              </a:solidFill>
              <a:round/>
              <a:headEnd/>
              <a:tailEnd/>
            </a:ln>
            <a:effectLst/>
          </p:spPr>
          <p:txBody>
            <a:bodyPr wrap="none" anchor="ctr"/>
            <a:lstStyle/>
            <a:p>
              <a:endParaRPr lang="en-US"/>
            </a:p>
          </p:txBody>
        </p:sp>
        <p:sp>
          <p:nvSpPr>
            <p:cNvPr id="2060" name="Line 12"/>
            <p:cNvSpPr>
              <a:spLocks noChangeShapeType="1"/>
            </p:cNvSpPr>
            <p:nvPr/>
          </p:nvSpPr>
          <p:spPr bwMode="auto">
            <a:xfrm>
              <a:off x="544" y="4464"/>
              <a:ext cx="3232" cy="0"/>
            </a:xfrm>
            <a:prstGeom prst="line">
              <a:avLst/>
            </a:prstGeom>
            <a:noFill/>
            <a:ln w="12700">
              <a:solidFill>
                <a:schemeClr val="tx1"/>
              </a:solidFill>
              <a:round/>
              <a:headEnd/>
              <a:tailEnd/>
            </a:ln>
            <a:effectLst/>
          </p:spPr>
          <p:txBody>
            <a:bodyPr wrap="none" anchor="ctr"/>
            <a:lstStyle/>
            <a:p>
              <a:endParaRPr lang="en-US"/>
            </a:p>
          </p:txBody>
        </p:sp>
        <p:sp>
          <p:nvSpPr>
            <p:cNvPr id="2061" name="Line 13"/>
            <p:cNvSpPr>
              <a:spLocks noChangeShapeType="1"/>
            </p:cNvSpPr>
            <p:nvPr/>
          </p:nvSpPr>
          <p:spPr bwMode="auto">
            <a:xfrm>
              <a:off x="544" y="4650"/>
              <a:ext cx="3232" cy="0"/>
            </a:xfrm>
            <a:prstGeom prst="line">
              <a:avLst/>
            </a:prstGeom>
            <a:noFill/>
            <a:ln w="12700">
              <a:solidFill>
                <a:schemeClr val="tx1"/>
              </a:solidFill>
              <a:round/>
              <a:headEnd/>
              <a:tailEnd/>
            </a:ln>
            <a:effectLst/>
          </p:spPr>
          <p:txBody>
            <a:bodyPr wrap="none" anchor="ctr"/>
            <a:lstStyle/>
            <a:p>
              <a:endParaRPr lang="en-US"/>
            </a:p>
          </p:txBody>
        </p:sp>
        <p:sp>
          <p:nvSpPr>
            <p:cNvPr id="2062" name="Line 14"/>
            <p:cNvSpPr>
              <a:spLocks noChangeShapeType="1"/>
            </p:cNvSpPr>
            <p:nvPr/>
          </p:nvSpPr>
          <p:spPr bwMode="auto">
            <a:xfrm>
              <a:off x="544" y="4836"/>
              <a:ext cx="3232" cy="0"/>
            </a:xfrm>
            <a:prstGeom prst="line">
              <a:avLst/>
            </a:prstGeom>
            <a:noFill/>
            <a:ln w="12700">
              <a:solidFill>
                <a:schemeClr val="tx1"/>
              </a:solidFill>
              <a:round/>
              <a:headEnd/>
              <a:tailEnd/>
            </a:ln>
            <a:effectLst/>
          </p:spPr>
          <p:txBody>
            <a:bodyPr wrap="none" anchor="ctr"/>
            <a:lstStyle/>
            <a:p>
              <a:endParaRPr lang="en-US"/>
            </a:p>
          </p:txBody>
        </p:sp>
        <p:sp>
          <p:nvSpPr>
            <p:cNvPr id="2063" name="Line 15"/>
            <p:cNvSpPr>
              <a:spLocks noChangeShapeType="1"/>
            </p:cNvSpPr>
            <p:nvPr/>
          </p:nvSpPr>
          <p:spPr bwMode="auto">
            <a:xfrm>
              <a:off x="544" y="5022"/>
              <a:ext cx="3232" cy="0"/>
            </a:xfrm>
            <a:prstGeom prst="line">
              <a:avLst/>
            </a:prstGeom>
            <a:noFill/>
            <a:ln w="12700">
              <a:solidFill>
                <a:schemeClr val="tx1"/>
              </a:solidFill>
              <a:round/>
              <a:headEnd/>
              <a:tailEnd/>
            </a:ln>
            <a:effectLst/>
          </p:spPr>
          <p:txBody>
            <a:bodyPr wrap="none" anchor="ctr"/>
            <a:lstStyle/>
            <a:p>
              <a:endParaRPr lang="en-US"/>
            </a:p>
          </p:txBody>
        </p:sp>
        <p:sp>
          <p:nvSpPr>
            <p:cNvPr id="2064" name="Line 16"/>
            <p:cNvSpPr>
              <a:spLocks noChangeShapeType="1"/>
            </p:cNvSpPr>
            <p:nvPr/>
          </p:nvSpPr>
          <p:spPr bwMode="auto">
            <a:xfrm>
              <a:off x="544" y="5208"/>
              <a:ext cx="3232" cy="0"/>
            </a:xfrm>
            <a:prstGeom prst="line">
              <a:avLst/>
            </a:prstGeom>
            <a:noFill/>
            <a:ln w="12700">
              <a:solidFill>
                <a:schemeClr val="tx1"/>
              </a:solid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7763" y="207963"/>
            <a:ext cx="2354262" cy="5583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207963"/>
            <a:ext cx="6910388" cy="5583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434975" y="207963"/>
            <a:ext cx="9417050" cy="95885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spAutoFit/>
          </a:bodyPr>
          <a:lstStyle/>
          <a:p>
            <a:pPr lvl="0"/>
            <a:r>
              <a:rPr lang="en-US" smtClean="0"/>
              <a:t>TITLES 31PT OPTIMA BOLD TITLE CASE SUBTITLES 28PT ABOVE LINE LINE</a:t>
            </a:r>
          </a:p>
        </p:txBody>
      </p:sp>
      <p:sp>
        <p:nvSpPr>
          <p:cNvPr id="37891" name="Rectangle 1027"/>
          <p:cNvSpPr>
            <a:spLocks noGrp="1" noChangeArrowheads="1"/>
          </p:cNvSpPr>
          <p:nvPr>
            <p:ph type="body" idx="1"/>
          </p:nvPr>
        </p:nvSpPr>
        <p:spPr bwMode="auto">
          <a:xfrm>
            <a:off x="1257300" y="16764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Text sentence caps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lnSpc>
          <a:spcPct val="95000"/>
        </a:lnSpc>
        <a:spcBef>
          <a:spcPct val="0"/>
        </a:spcBef>
        <a:spcAft>
          <a:spcPct val="0"/>
        </a:spcAft>
        <a:defRPr sz="3000">
          <a:solidFill>
            <a:schemeClr val="tx2"/>
          </a:solidFill>
          <a:latin typeface="+mj-lt"/>
          <a:ea typeface="+mj-ea"/>
          <a:cs typeface="+mj-cs"/>
        </a:defRPr>
      </a:lvl1pPr>
      <a:lvl2pPr algn="ctr" rtl="0" eaLnBrk="0" fontAlgn="base" hangingPunct="0">
        <a:lnSpc>
          <a:spcPct val="95000"/>
        </a:lnSpc>
        <a:spcBef>
          <a:spcPct val="0"/>
        </a:spcBef>
        <a:spcAft>
          <a:spcPct val="0"/>
        </a:spcAft>
        <a:defRPr sz="3000">
          <a:solidFill>
            <a:schemeClr val="tx2"/>
          </a:solidFill>
          <a:latin typeface="Arial" pitchFamily="34" charset="0"/>
        </a:defRPr>
      </a:lvl2pPr>
      <a:lvl3pPr algn="ctr" rtl="0" eaLnBrk="0" fontAlgn="base" hangingPunct="0">
        <a:lnSpc>
          <a:spcPct val="95000"/>
        </a:lnSpc>
        <a:spcBef>
          <a:spcPct val="0"/>
        </a:spcBef>
        <a:spcAft>
          <a:spcPct val="0"/>
        </a:spcAft>
        <a:defRPr sz="3000">
          <a:solidFill>
            <a:schemeClr val="tx2"/>
          </a:solidFill>
          <a:latin typeface="Arial" pitchFamily="34" charset="0"/>
        </a:defRPr>
      </a:lvl3pPr>
      <a:lvl4pPr algn="ctr" rtl="0" eaLnBrk="0" fontAlgn="base" hangingPunct="0">
        <a:lnSpc>
          <a:spcPct val="95000"/>
        </a:lnSpc>
        <a:spcBef>
          <a:spcPct val="0"/>
        </a:spcBef>
        <a:spcAft>
          <a:spcPct val="0"/>
        </a:spcAft>
        <a:defRPr sz="3000">
          <a:solidFill>
            <a:schemeClr val="tx2"/>
          </a:solidFill>
          <a:latin typeface="Arial" pitchFamily="34" charset="0"/>
        </a:defRPr>
      </a:lvl4pPr>
      <a:lvl5pPr algn="ctr" rtl="0" eaLnBrk="0" fontAlgn="base" hangingPunct="0">
        <a:lnSpc>
          <a:spcPct val="95000"/>
        </a:lnSpc>
        <a:spcBef>
          <a:spcPct val="0"/>
        </a:spcBef>
        <a:spcAft>
          <a:spcPct val="0"/>
        </a:spcAft>
        <a:defRPr sz="3000">
          <a:solidFill>
            <a:schemeClr val="tx2"/>
          </a:solidFill>
          <a:latin typeface="Arial" pitchFamily="34" charset="0"/>
        </a:defRPr>
      </a:lvl5pPr>
      <a:lvl6pPr marL="457200" algn="ctr" rtl="0" eaLnBrk="0" fontAlgn="base" hangingPunct="0">
        <a:lnSpc>
          <a:spcPct val="95000"/>
        </a:lnSpc>
        <a:spcBef>
          <a:spcPct val="0"/>
        </a:spcBef>
        <a:spcAft>
          <a:spcPct val="0"/>
        </a:spcAft>
        <a:defRPr sz="3000">
          <a:solidFill>
            <a:schemeClr val="tx2"/>
          </a:solidFill>
          <a:latin typeface="Arial" pitchFamily="34" charset="0"/>
        </a:defRPr>
      </a:lvl6pPr>
      <a:lvl7pPr marL="914400" algn="ctr" rtl="0" eaLnBrk="0" fontAlgn="base" hangingPunct="0">
        <a:lnSpc>
          <a:spcPct val="95000"/>
        </a:lnSpc>
        <a:spcBef>
          <a:spcPct val="0"/>
        </a:spcBef>
        <a:spcAft>
          <a:spcPct val="0"/>
        </a:spcAft>
        <a:defRPr sz="3000">
          <a:solidFill>
            <a:schemeClr val="tx2"/>
          </a:solidFill>
          <a:latin typeface="Arial" pitchFamily="34" charset="0"/>
        </a:defRPr>
      </a:lvl7pPr>
      <a:lvl8pPr marL="1371600" algn="ctr" rtl="0" eaLnBrk="0" fontAlgn="base" hangingPunct="0">
        <a:lnSpc>
          <a:spcPct val="95000"/>
        </a:lnSpc>
        <a:spcBef>
          <a:spcPct val="0"/>
        </a:spcBef>
        <a:spcAft>
          <a:spcPct val="0"/>
        </a:spcAft>
        <a:defRPr sz="3000">
          <a:solidFill>
            <a:schemeClr val="tx2"/>
          </a:solidFill>
          <a:latin typeface="Arial" pitchFamily="34" charset="0"/>
        </a:defRPr>
      </a:lvl8pPr>
      <a:lvl9pPr marL="1828800" algn="ctr" rtl="0" eaLnBrk="0" fontAlgn="base" hangingPunct="0">
        <a:lnSpc>
          <a:spcPct val="95000"/>
        </a:lnSpc>
        <a:spcBef>
          <a:spcPct val="0"/>
        </a:spcBef>
        <a:spcAft>
          <a:spcPct val="0"/>
        </a:spcAft>
        <a:defRPr sz="3000">
          <a:solidFill>
            <a:schemeClr val="tx2"/>
          </a:solidFill>
          <a:latin typeface="Arial" pitchFamily="34" charset="0"/>
        </a:defRPr>
      </a:lvl9pPr>
    </p:titleStyle>
    <p:bodyStyle>
      <a:lvl1pPr marL="342900" indent="-342900" algn="l" rtl="0" eaLnBrk="0" fontAlgn="base" hangingPunct="0">
        <a:spcBef>
          <a:spcPct val="50000"/>
        </a:spcBef>
        <a:spcAft>
          <a:spcPct val="0"/>
        </a:spcAft>
        <a:buClr>
          <a:schemeClr val="tx2"/>
        </a:buClr>
        <a:buSzPct val="95000"/>
        <a:buFont typeface="Wingdings" pitchFamily="2" charset="2"/>
        <a:buChar char="n"/>
        <a:defRPr sz="2400">
          <a:solidFill>
            <a:srgbClr val="FFFFFF"/>
          </a:solidFill>
          <a:latin typeface="+mn-lt"/>
          <a:ea typeface="+mn-ea"/>
          <a:cs typeface="+mn-cs"/>
        </a:defRPr>
      </a:lvl1pPr>
      <a:lvl2pPr marL="742950" indent="-285750" algn="l" rtl="0" eaLnBrk="0" fontAlgn="base" hangingPunct="0">
        <a:spcBef>
          <a:spcPct val="10000"/>
        </a:spcBef>
        <a:spcAft>
          <a:spcPct val="0"/>
        </a:spcAft>
        <a:buClr>
          <a:schemeClr val="tx1"/>
        </a:buClr>
        <a:buSzPct val="100000"/>
        <a:buChar char="–"/>
        <a:defRPr sz="2400">
          <a:solidFill>
            <a:srgbClr val="FFFFFF"/>
          </a:solidFill>
          <a:latin typeface="+mn-lt"/>
        </a:defRPr>
      </a:lvl2pPr>
      <a:lvl3pPr marL="1143000" indent="-228600" algn="l" rtl="0" eaLnBrk="0" fontAlgn="base" hangingPunct="0">
        <a:spcBef>
          <a:spcPct val="10000"/>
        </a:spcBef>
        <a:spcAft>
          <a:spcPct val="0"/>
        </a:spcAft>
        <a:buClr>
          <a:schemeClr val="tx1"/>
        </a:buClr>
        <a:buSzPct val="110000"/>
        <a:buChar char="•"/>
        <a:defRPr sz="2400">
          <a:solidFill>
            <a:srgbClr val="FFFFFF"/>
          </a:solidFill>
          <a:latin typeface="+mn-lt"/>
        </a:defRPr>
      </a:lvl3pPr>
      <a:lvl4pPr marL="1600200" indent="-228600" algn="l" rtl="0" eaLnBrk="0" fontAlgn="base" hangingPunct="0">
        <a:spcBef>
          <a:spcPct val="10000"/>
        </a:spcBef>
        <a:spcAft>
          <a:spcPct val="0"/>
        </a:spcAft>
        <a:buClr>
          <a:schemeClr val="tx1"/>
        </a:buClr>
        <a:buSzPct val="100000"/>
        <a:buChar char="–"/>
        <a:defRPr sz="2400">
          <a:solidFill>
            <a:srgbClr val="FFFFFF"/>
          </a:solidFill>
          <a:latin typeface="+mn-lt"/>
        </a:defRPr>
      </a:lvl4pPr>
      <a:lvl5pPr marL="2057400" indent="-228600" algn="l" rtl="0" eaLnBrk="0" fontAlgn="base" hangingPunct="0">
        <a:spcBef>
          <a:spcPct val="10000"/>
        </a:spcBef>
        <a:spcAft>
          <a:spcPct val="0"/>
        </a:spcAft>
        <a:buClr>
          <a:schemeClr val="tx1"/>
        </a:buClr>
        <a:buSzPct val="100000"/>
        <a:buChar char="•"/>
        <a:defRPr sz="2400">
          <a:solidFill>
            <a:srgbClr val="FFFFFF"/>
          </a:solidFill>
          <a:latin typeface="+mn-lt"/>
        </a:defRPr>
      </a:lvl5pPr>
      <a:lvl6pPr marL="2514600" indent="-228600" algn="l" rtl="0" eaLnBrk="0" fontAlgn="base" hangingPunct="0">
        <a:spcBef>
          <a:spcPct val="10000"/>
        </a:spcBef>
        <a:spcAft>
          <a:spcPct val="0"/>
        </a:spcAft>
        <a:buClr>
          <a:schemeClr val="tx1"/>
        </a:buClr>
        <a:buSzPct val="100000"/>
        <a:buChar char="•"/>
        <a:defRPr sz="2400">
          <a:solidFill>
            <a:srgbClr val="FFFFFF"/>
          </a:solidFill>
          <a:latin typeface="+mn-lt"/>
        </a:defRPr>
      </a:lvl6pPr>
      <a:lvl7pPr marL="2971800" indent="-228600" algn="l" rtl="0" eaLnBrk="0" fontAlgn="base" hangingPunct="0">
        <a:spcBef>
          <a:spcPct val="10000"/>
        </a:spcBef>
        <a:spcAft>
          <a:spcPct val="0"/>
        </a:spcAft>
        <a:buClr>
          <a:schemeClr val="tx1"/>
        </a:buClr>
        <a:buSzPct val="100000"/>
        <a:buChar char="•"/>
        <a:defRPr sz="2400">
          <a:solidFill>
            <a:srgbClr val="FFFFFF"/>
          </a:solidFill>
          <a:latin typeface="+mn-lt"/>
        </a:defRPr>
      </a:lvl7pPr>
      <a:lvl8pPr marL="3429000" indent="-228600" algn="l" rtl="0" eaLnBrk="0" fontAlgn="base" hangingPunct="0">
        <a:spcBef>
          <a:spcPct val="10000"/>
        </a:spcBef>
        <a:spcAft>
          <a:spcPct val="0"/>
        </a:spcAft>
        <a:buClr>
          <a:schemeClr val="tx1"/>
        </a:buClr>
        <a:buSzPct val="100000"/>
        <a:buChar char="•"/>
        <a:defRPr sz="2400">
          <a:solidFill>
            <a:srgbClr val="FFFFFF"/>
          </a:solidFill>
          <a:latin typeface="+mn-lt"/>
        </a:defRPr>
      </a:lvl8pPr>
      <a:lvl9pPr marL="3886200" indent="-228600" algn="l" rtl="0" eaLnBrk="0" fontAlgn="base" hangingPunct="0">
        <a:spcBef>
          <a:spcPct val="10000"/>
        </a:spcBef>
        <a:spcAft>
          <a:spcPct val="0"/>
        </a:spcAft>
        <a:buClr>
          <a:schemeClr val="tx1"/>
        </a:buClr>
        <a:buSzPct val="100000"/>
        <a:buChar char="•"/>
        <a:defRPr sz="24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ctrTitle"/>
          </p:nvPr>
        </p:nvSpPr>
        <p:spPr>
          <a:xfrm>
            <a:off x="723900" y="1524000"/>
            <a:ext cx="8839200" cy="2194960"/>
          </a:xfrm>
        </p:spPr>
        <p:txBody>
          <a:bodyPr/>
          <a:lstStyle/>
          <a:p>
            <a:r>
              <a:rPr lang="en-US" sz="4800" dirty="0" smtClean="0"/>
              <a:t/>
            </a:r>
            <a:br>
              <a:rPr lang="en-US" sz="4800" dirty="0" smtClean="0"/>
            </a:br>
            <a:r>
              <a:rPr lang="en-US" sz="4800" dirty="0" smtClean="0"/>
              <a:t>Diabetic Therapeutic Shoes</a:t>
            </a:r>
            <a:br>
              <a:rPr lang="en-US" sz="4800" dirty="0" smtClean="0"/>
            </a:br>
            <a:r>
              <a:rPr lang="en-US" sz="4800" dirty="0" smtClean="0"/>
              <a:t>Rules</a:t>
            </a:r>
            <a:endParaRPr lang="en-US" sz="4800" dirty="0"/>
          </a:p>
        </p:txBody>
      </p:sp>
      <p:sp>
        <p:nvSpPr>
          <p:cNvPr id="506883" name="Rectangle 3"/>
          <p:cNvSpPr>
            <a:spLocks noGrp="1" noChangeArrowheads="1"/>
          </p:cNvSpPr>
          <p:nvPr>
            <p:ph type="subTitle" idx="1"/>
          </p:nvPr>
        </p:nvSpPr>
        <p:spPr>
          <a:xfrm>
            <a:off x="571500" y="3124200"/>
            <a:ext cx="9448800" cy="3429000"/>
          </a:xfrm>
        </p:spPr>
        <p:txBody>
          <a:bodyPr/>
          <a:lstStyle/>
          <a:p>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638463"/>
            <a:ext cx="9417050" cy="528350"/>
          </a:xfrm>
        </p:spPr>
        <p:txBody>
          <a:bodyPr/>
          <a:lstStyle/>
          <a:p>
            <a:r>
              <a:rPr lang="en-US" dirty="0" smtClean="0"/>
              <a:t>Rules for Physician Managing DM</a:t>
            </a:r>
            <a:endParaRPr lang="en-US" dirty="0"/>
          </a:p>
        </p:txBody>
      </p:sp>
      <p:sp>
        <p:nvSpPr>
          <p:cNvPr id="3" name="Content Placeholder 2"/>
          <p:cNvSpPr>
            <a:spLocks noGrp="1"/>
          </p:cNvSpPr>
          <p:nvPr>
            <p:ph idx="1"/>
          </p:nvPr>
        </p:nvSpPr>
        <p:spPr>
          <a:xfrm>
            <a:off x="419100" y="1295400"/>
            <a:ext cx="9448800" cy="5410200"/>
          </a:xfrm>
        </p:spPr>
        <p:txBody>
          <a:bodyPr/>
          <a:lstStyle/>
          <a:p>
            <a:r>
              <a:rPr lang="en-US" dirty="0" smtClean="0"/>
              <a:t>If second option is used, MD/DO must sign, date, and make a note on that document indicating your agreement and send that to the supplier.   The note documenting the qualifying condition(s) must be more detailed than the general descriptions that are listed above. It must describe (examples not all-inclusive): </a:t>
            </a:r>
          </a:p>
          <a:p>
            <a:pPr lvl="1"/>
            <a:r>
              <a:rPr lang="en-US" dirty="0" smtClean="0"/>
              <a:t>The specific foot deformity (e.g., bunion, hammer toe, etc.); or </a:t>
            </a:r>
          </a:p>
          <a:p>
            <a:pPr lvl="1"/>
            <a:r>
              <a:rPr lang="en-US" dirty="0" smtClean="0"/>
              <a:t> The location of a foot ulcer or callus or a history of one these conditions; or </a:t>
            </a:r>
          </a:p>
          <a:p>
            <a:pPr lvl="1"/>
            <a:r>
              <a:rPr lang="en-US" dirty="0" smtClean="0"/>
              <a:t>The type of foot amputation; or </a:t>
            </a:r>
          </a:p>
          <a:p>
            <a:pPr lvl="1"/>
            <a:r>
              <a:rPr lang="en-US" dirty="0" smtClean="0"/>
              <a:t>Symptoms, signs, or tests supporting a diagnosis of peripheral neuropathy plus the presence of a callus; or </a:t>
            </a:r>
          </a:p>
          <a:p>
            <a:pPr lvl="1"/>
            <a:r>
              <a:rPr lang="en-US" dirty="0" smtClean="0"/>
              <a:t>The specifics about poor circulation in the feet v e.g., a diagnosis of venous or arterial insufficiency or symptoms, signs, or test documenting one of these diagnoses.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638463"/>
            <a:ext cx="9417050" cy="528350"/>
          </a:xfrm>
        </p:spPr>
        <p:txBody>
          <a:bodyPr/>
          <a:lstStyle/>
          <a:p>
            <a:r>
              <a:rPr lang="en-US" dirty="0" smtClean="0"/>
              <a:t>CDFE Wording</a:t>
            </a:r>
            <a:endParaRPr lang="en-US" dirty="0"/>
          </a:p>
        </p:txBody>
      </p:sp>
      <p:sp>
        <p:nvSpPr>
          <p:cNvPr id="3" name="Content Placeholder 2"/>
          <p:cNvSpPr>
            <a:spLocks noGrp="1"/>
          </p:cNvSpPr>
          <p:nvPr>
            <p:ph idx="1"/>
          </p:nvPr>
        </p:nvSpPr>
        <p:spPr>
          <a:xfrm>
            <a:off x="1257300" y="1676400"/>
            <a:ext cx="7772400" cy="4724400"/>
          </a:xfrm>
        </p:spPr>
        <p:txBody>
          <a:bodyPr/>
          <a:lstStyle/>
          <a:p>
            <a:pPr>
              <a:buNone/>
            </a:pPr>
            <a:r>
              <a:rPr lang="en-US" i="1" dirty="0" smtClean="0"/>
              <a:t>ATTENDING PHYSICIAN’S STATEMENT:</a:t>
            </a:r>
            <a:endParaRPr lang="en-US" dirty="0" smtClean="0"/>
          </a:p>
          <a:p>
            <a:pPr>
              <a:buNone/>
            </a:pPr>
            <a:r>
              <a:rPr lang="en-US" i="1" dirty="0" smtClean="0"/>
              <a:t>I agree with the findings as noted in the above diabetic foot exam and I stipulate that I am managing the patient’s diabetes mellitus under a comprehensive plan-of-care.  This patient requires diabetic therapeutic shoes and insoles as part of that overall plan of care.</a:t>
            </a:r>
            <a:endParaRPr lang="en-US" dirty="0" smtClean="0"/>
          </a:p>
          <a:p>
            <a:pPr>
              <a:buNone/>
            </a:pPr>
            <a:r>
              <a:rPr lang="en-US" i="1" dirty="0" smtClean="0"/>
              <a:t> </a:t>
            </a:r>
            <a:endParaRPr lang="en-US" dirty="0" smtClean="0"/>
          </a:p>
          <a:p>
            <a:pPr>
              <a:buNone/>
            </a:pPr>
            <a:r>
              <a:rPr lang="en-US" i="1" dirty="0" smtClean="0"/>
              <a:t>____________________________          ___________</a:t>
            </a:r>
            <a:endParaRPr lang="en-US" dirty="0" smtClean="0"/>
          </a:p>
          <a:p>
            <a:pPr>
              <a:buNone/>
            </a:pPr>
            <a:r>
              <a:rPr lang="en-US" i="1" dirty="0" err="1" smtClean="0"/>
              <a:t>Xxxx</a:t>
            </a:r>
            <a:r>
              <a:rPr lang="en-US" i="1" dirty="0" smtClean="0"/>
              <a:t>  </a:t>
            </a:r>
            <a:r>
              <a:rPr lang="en-US" i="1" dirty="0" err="1" smtClean="0"/>
              <a:t>Yyyyyy</a:t>
            </a:r>
            <a:r>
              <a:rPr lang="en-US" i="1" dirty="0" smtClean="0"/>
              <a:t>, M.D.                                   Date</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4975" y="642938"/>
            <a:ext cx="9417050" cy="523875"/>
          </a:xfrm>
        </p:spPr>
        <p:txBody>
          <a:bodyPr/>
          <a:lstStyle/>
          <a:p>
            <a:r>
              <a:rPr lang="en-US" smtClean="0"/>
              <a:t>Certification of MD/DO</a:t>
            </a:r>
          </a:p>
        </p:txBody>
      </p:sp>
      <p:sp>
        <p:nvSpPr>
          <p:cNvPr id="6147" name="Rectangle 3"/>
          <p:cNvSpPr>
            <a:spLocks noGrp="1" noChangeArrowheads="1"/>
          </p:cNvSpPr>
          <p:nvPr>
            <p:ph type="body" idx="4294967295"/>
          </p:nvPr>
        </p:nvSpPr>
        <p:spPr>
          <a:xfrm>
            <a:off x="1333500" y="1676400"/>
            <a:ext cx="7772400" cy="4114800"/>
          </a:xfrm>
        </p:spPr>
        <p:txBody>
          <a:bodyPr/>
          <a:lstStyle/>
          <a:p>
            <a:r>
              <a:rPr lang="en-US" dirty="0" smtClean="0"/>
              <a:t>New Certification every year</a:t>
            </a:r>
          </a:p>
          <a:p>
            <a:r>
              <a:rPr lang="en-US" dirty="0" smtClean="0"/>
              <a:t>Cannot be filled-out by podiatrist</a:t>
            </a:r>
          </a:p>
          <a:p>
            <a:r>
              <a:rPr lang="en-US" dirty="0" smtClean="0"/>
              <a:t>Becomes part of your medical records</a:t>
            </a:r>
          </a:p>
          <a:p>
            <a:r>
              <a:rPr lang="en-US" dirty="0" smtClean="0"/>
              <a:t>You should send the MD/DO the certification form with the letter and CDFE you send them about the patient’s foot findings</a:t>
            </a:r>
          </a:p>
          <a:p>
            <a:r>
              <a:rPr lang="en-US" b="1" dirty="0" smtClean="0"/>
              <a:t>This form is not sufficient by itself to show that the coverage criteria have been met, but must be supported by other documents in MD/DO medical records </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34975" y="207963"/>
            <a:ext cx="9417050" cy="528637"/>
          </a:xfrm>
        </p:spPr>
        <p:txBody>
          <a:bodyPr/>
          <a:lstStyle/>
          <a:p>
            <a:r>
              <a:rPr lang="en-US" dirty="0" smtClean="0"/>
              <a:t>Remember – You’re Both a Physician and a Supplier</a:t>
            </a:r>
          </a:p>
        </p:txBody>
      </p:sp>
      <p:pic>
        <p:nvPicPr>
          <p:cNvPr id="8195" name="Picture 3" descr="Shoe Salesman.jpg"/>
          <p:cNvPicPr>
            <a:picLocks noChangeAspect="1"/>
          </p:cNvPicPr>
          <p:nvPr/>
        </p:nvPicPr>
        <p:blipFill>
          <a:blip r:embed="rId2" cstate="print"/>
          <a:srcRect/>
          <a:stretch>
            <a:fillRect/>
          </a:stretch>
        </p:blipFill>
        <p:spPr bwMode="auto">
          <a:xfrm>
            <a:off x="2476500" y="1295400"/>
            <a:ext cx="543560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4975" y="642938"/>
            <a:ext cx="9417050" cy="523875"/>
          </a:xfrm>
        </p:spPr>
        <p:txBody>
          <a:bodyPr/>
          <a:lstStyle/>
          <a:p>
            <a:r>
              <a:rPr lang="en-US" smtClean="0"/>
              <a:t>Your Medical Records</a:t>
            </a:r>
          </a:p>
        </p:txBody>
      </p:sp>
      <p:sp>
        <p:nvSpPr>
          <p:cNvPr id="9219" name="Rectangle 3"/>
          <p:cNvSpPr>
            <a:spLocks noGrp="1" noChangeArrowheads="1"/>
          </p:cNvSpPr>
          <p:nvPr>
            <p:ph type="body" idx="1"/>
          </p:nvPr>
        </p:nvSpPr>
        <p:spPr>
          <a:xfrm>
            <a:off x="342900" y="1371600"/>
            <a:ext cx="9753600" cy="5486400"/>
          </a:xfrm>
        </p:spPr>
        <p:txBody>
          <a:bodyPr/>
          <a:lstStyle/>
          <a:p>
            <a:pPr>
              <a:lnSpc>
                <a:spcPct val="90000"/>
              </a:lnSpc>
            </a:pPr>
            <a:r>
              <a:rPr lang="en-US" b="1" dirty="0" smtClean="0"/>
              <a:t>Prescription</a:t>
            </a:r>
            <a:r>
              <a:rPr lang="en-US" dirty="0" smtClean="0"/>
              <a:t> </a:t>
            </a:r>
            <a:r>
              <a:rPr lang="en-US" b="1" dirty="0" smtClean="0"/>
              <a:t>/ Order </a:t>
            </a:r>
            <a:r>
              <a:rPr lang="en-US" dirty="0" smtClean="0"/>
              <a:t>for diabetic therapeutic shoes and insoles</a:t>
            </a:r>
          </a:p>
          <a:p>
            <a:pPr lvl="1">
              <a:lnSpc>
                <a:spcPct val="90000"/>
              </a:lnSpc>
            </a:pPr>
            <a:r>
              <a:rPr lang="en-US" dirty="0" smtClean="0"/>
              <a:t>Why does the patient need these shoes and insoles (therapeutic objectives)?</a:t>
            </a:r>
          </a:p>
          <a:p>
            <a:pPr lvl="1">
              <a:lnSpc>
                <a:spcPct val="90000"/>
              </a:lnSpc>
            </a:pPr>
            <a:r>
              <a:rPr lang="en-US" dirty="0" smtClean="0"/>
              <a:t>Extra depth or custom-molded shoes?</a:t>
            </a:r>
          </a:p>
          <a:p>
            <a:pPr lvl="1">
              <a:lnSpc>
                <a:spcPct val="90000"/>
              </a:lnSpc>
            </a:pPr>
            <a:r>
              <a:rPr lang="en-US" dirty="0" smtClean="0"/>
              <a:t>Multi-density insoles or custom fabricated?</a:t>
            </a:r>
          </a:p>
          <a:p>
            <a:pPr lvl="1">
              <a:lnSpc>
                <a:spcPct val="90000"/>
              </a:lnSpc>
            </a:pPr>
            <a:r>
              <a:rPr lang="en-US" dirty="0" smtClean="0"/>
              <a:t>How many insoles will the patient get?</a:t>
            </a:r>
          </a:p>
          <a:p>
            <a:pPr lvl="1">
              <a:lnSpc>
                <a:spcPct val="90000"/>
              </a:lnSpc>
            </a:pPr>
            <a:r>
              <a:rPr lang="en-US" dirty="0" smtClean="0"/>
              <a:t>How long will they need to use these DME items?</a:t>
            </a:r>
          </a:p>
          <a:p>
            <a:pPr lvl="1">
              <a:lnSpc>
                <a:spcPct val="90000"/>
              </a:lnSpc>
            </a:pPr>
            <a:r>
              <a:rPr lang="en-US" dirty="0" smtClean="0"/>
              <a:t>Who will be supplying the shoes and insoles?</a:t>
            </a:r>
          </a:p>
          <a:p>
            <a:pPr lvl="1">
              <a:lnSpc>
                <a:spcPct val="90000"/>
              </a:lnSpc>
            </a:pPr>
            <a:r>
              <a:rPr lang="en-US" dirty="0" smtClean="0"/>
              <a:t>What manufacturer, style and size shoe will you be ordering?</a:t>
            </a:r>
          </a:p>
          <a:p>
            <a:pPr lvl="1">
              <a:lnSpc>
                <a:spcPct val="90000"/>
              </a:lnSpc>
            </a:pPr>
            <a:r>
              <a:rPr lang="en-US" dirty="0" smtClean="0"/>
              <a:t>Has a Certification for Shoes and insoles been received from the attending physician?  Who?</a:t>
            </a:r>
          </a:p>
          <a:p>
            <a:pPr lvl="1">
              <a:lnSpc>
                <a:spcPct val="90000"/>
              </a:lnSpc>
            </a:pPr>
            <a:r>
              <a:rPr lang="en-US" dirty="0" smtClean="0"/>
              <a:t>Copy of 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 calcmode="lin" valueType="num">
                                      <p:cBhvr additive="base">
                                        <p:cTn id="3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7" end="7"/>
                                            </p:txEl>
                                          </p:spTgt>
                                        </p:tgtEl>
                                        <p:attrNameLst>
                                          <p:attrName>style.visibility</p:attrName>
                                        </p:attrNameLst>
                                      </p:cBhvr>
                                      <p:to>
                                        <p:strVal val="visible"/>
                                      </p:to>
                                    </p:set>
                                    <p:anim calcmode="lin" valueType="num">
                                      <p:cBhvr additive="base">
                                        <p:cTn id="43"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8" end="8"/>
                                            </p:txEl>
                                          </p:spTgt>
                                        </p:tgtEl>
                                        <p:attrNameLst>
                                          <p:attrName>style.visibility</p:attrName>
                                        </p:attrNameLst>
                                      </p:cBhvr>
                                      <p:to>
                                        <p:strVal val="visible"/>
                                      </p:to>
                                    </p:set>
                                    <p:anim calcmode="lin" valueType="num">
                                      <p:cBhvr additive="base">
                                        <p:cTn id="4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9" end="9"/>
                                            </p:txEl>
                                          </p:spTgt>
                                        </p:tgtEl>
                                        <p:attrNameLst>
                                          <p:attrName>style.visibility</p:attrName>
                                        </p:attrNameLst>
                                      </p:cBhvr>
                                      <p:to>
                                        <p:strVal val="visible"/>
                                      </p:to>
                                    </p:set>
                                    <p:anim calcmode="lin" valueType="num">
                                      <p:cBhvr additive="base">
                                        <p:cTn id="55"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 y="381000"/>
            <a:ext cx="9417050" cy="523875"/>
          </a:xfrm>
        </p:spPr>
        <p:txBody>
          <a:bodyPr/>
          <a:lstStyle/>
          <a:p>
            <a:r>
              <a:rPr lang="en-US" dirty="0" smtClean="0"/>
              <a:t>Your Medical Records</a:t>
            </a:r>
          </a:p>
        </p:txBody>
      </p:sp>
      <p:sp>
        <p:nvSpPr>
          <p:cNvPr id="10243" name="Rectangle 3"/>
          <p:cNvSpPr>
            <a:spLocks noGrp="1" noChangeArrowheads="1"/>
          </p:cNvSpPr>
          <p:nvPr>
            <p:ph type="body" idx="1"/>
          </p:nvPr>
        </p:nvSpPr>
        <p:spPr>
          <a:xfrm>
            <a:off x="342900" y="914400"/>
            <a:ext cx="9601200" cy="5562600"/>
          </a:xfrm>
        </p:spPr>
        <p:txBody>
          <a:bodyPr/>
          <a:lstStyle/>
          <a:p>
            <a:r>
              <a:rPr lang="en-US" b="1" dirty="0" smtClean="0"/>
              <a:t>Dispensing Note </a:t>
            </a:r>
            <a:r>
              <a:rPr lang="en-US" dirty="0" smtClean="0"/>
              <a:t>diabetic therapeutic shoes and insoles</a:t>
            </a:r>
          </a:p>
          <a:p>
            <a:pPr lvl="1"/>
            <a:r>
              <a:rPr lang="en-US" dirty="0" smtClean="0"/>
              <a:t>Did you receive the Certification for the Diabetic Shoes and insoles from the attending physician?</a:t>
            </a:r>
          </a:p>
          <a:p>
            <a:pPr lvl="1"/>
            <a:r>
              <a:rPr lang="en-US" dirty="0" smtClean="0"/>
              <a:t>What is the name of that physician?</a:t>
            </a:r>
          </a:p>
          <a:p>
            <a:pPr lvl="1"/>
            <a:r>
              <a:rPr lang="en-US" dirty="0" smtClean="0"/>
              <a:t>What manufacturer, style and size shoe did you dispense?</a:t>
            </a:r>
          </a:p>
          <a:p>
            <a:pPr lvl="1"/>
            <a:r>
              <a:rPr lang="en-US" dirty="0" smtClean="0"/>
              <a:t>How many insoles did you dispense?</a:t>
            </a:r>
          </a:p>
          <a:p>
            <a:pPr lvl="1"/>
            <a:r>
              <a:rPr lang="en-US" dirty="0" smtClean="0"/>
              <a:t>What was the thickness, shore and </a:t>
            </a:r>
            <a:r>
              <a:rPr lang="en-US" dirty="0" err="1" smtClean="0"/>
              <a:t>durometer</a:t>
            </a:r>
            <a:r>
              <a:rPr lang="en-US" dirty="0" smtClean="0"/>
              <a:t> of the insoles?</a:t>
            </a:r>
          </a:p>
          <a:p>
            <a:pPr lvl="1"/>
            <a:r>
              <a:rPr lang="en-US" dirty="0" smtClean="0"/>
              <a:t>If the insoles were “heat molded,” how was that accomplished?</a:t>
            </a:r>
          </a:p>
          <a:p>
            <a:pPr lvl="1"/>
            <a:r>
              <a:rPr lang="en-US" dirty="0" smtClean="0"/>
              <a:t>Did you instruct the patient how to use the shoes and insoles?</a:t>
            </a:r>
          </a:p>
          <a:p>
            <a:pPr lvl="1"/>
            <a:r>
              <a:rPr lang="en-US" dirty="0" smtClean="0"/>
              <a:t>Did you provide them with a guarantee or warrantee?</a:t>
            </a:r>
          </a:p>
          <a:p>
            <a:pPr lvl="1"/>
            <a:r>
              <a:rPr lang="en-US" dirty="0" smtClean="0"/>
              <a:t>Did you provide the patient with Medicare’s 26 Supplier Standards?</a:t>
            </a:r>
          </a:p>
          <a:p>
            <a:pPr lvl="1"/>
            <a:r>
              <a:rPr lang="en-US" dirty="0" smtClean="0"/>
              <a:t>Did the patient sign a receipt?</a:t>
            </a:r>
          </a:p>
          <a:p>
            <a:pPr lvl="1"/>
            <a:r>
              <a:rPr lang="en-US" dirty="0" smtClean="0"/>
              <a:t>Invoice in your chart?</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 calcmode="lin" valueType="num">
                                      <p:cBhvr additive="base">
                                        <p:cTn id="31"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 calcmode="lin" valueType="num">
                                      <p:cBhvr additive="base">
                                        <p:cTn id="37"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7" end="7"/>
                                            </p:txEl>
                                          </p:spTgt>
                                        </p:tgtEl>
                                        <p:attrNameLst>
                                          <p:attrName>style.visibility</p:attrName>
                                        </p:attrNameLst>
                                      </p:cBhvr>
                                      <p:to>
                                        <p:strVal val="visible"/>
                                      </p:to>
                                    </p:set>
                                    <p:anim calcmode="lin" valueType="num">
                                      <p:cBhvr additive="base">
                                        <p:cTn id="43"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3">
                                            <p:txEl>
                                              <p:pRg st="8" end="8"/>
                                            </p:txEl>
                                          </p:spTgt>
                                        </p:tgtEl>
                                        <p:attrNameLst>
                                          <p:attrName>style.visibility</p:attrName>
                                        </p:attrNameLst>
                                      </p:cBhvr>
                                      <p:to>
                                        <p:strVal val="visible"/>
                                      </p:to>
                                    </p:set>
                                    <p:anim calcmode="lin" valueType="num">
                                      <p:cBhvr additive="base">
                                        <p:cTn id="49"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43">
                                            <p:txEl>
                                              <p:pRg st="9" end="9"/>
                                            </p:txEl>
                                          </p:spTgt>
                                        </p:tgtEl>
                                        <p:attrNameLst>
                                          <p:attrName>style.visibility</p:attrName>
                                        </p:attrNameLst>
                                      </p:cBhvr>
                                      <p:to>
                                        <p:strVal val="visible"/>
                                      </p:to>
                                    </p:set>
                                    <p:anim calcmode="lin" valueType="num">
                                      <p:cBhvr additive="base">
                                        <p:cTn id="55"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43">
                                            <p:txEl>
                                              <p:pRg st="10" end="10"/>
                                            </p:txEl>
                                          </p:spTgt>
                                        </p:tgtEl>
                                        <p:attrNameLst>
                                          <p:attrName>style.visibility</p:attrName>
                                        </p:attrNameLst>
                                      </p:cBhvr>
                                      <p:to>
                                        <p:strVal val="visible"/>
                                      </p:to>
                                    </p:set>
                                    <p:anim calcmode="lin" valueType="num">
                                      <p:cBhvr additive="base">
                                        <p:cTn id="61"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243">
                                            <p:txEl>
                                              <p:pRg st="11" end="11"/>
                                            </p:txEl>
                                          </p:spTgt>
                                        </p:tgtEl>
                                        <p:attrNameLst>
                                          <p:attrName>style.visibility</p:attrName>
                                        </p:attrNameLst>
                                      </p:cBhvr>
                                      <p:to>
                                        <p:strVal val="visible"/>
                                      </p:to>
                                    </p:set>
                                    <p:anim calcmode="lin" valueType="num">
                                      <p:cBhvr additive="base">
                                        <p:cTn id="67" dur="5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2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1026"/>
          <p:cNvSpPr>
            <a:spLocks noGrp="1" noChangeArrowheads="1"/>
          </p:cNvSpPr>
          <p:nvPr>
            <p:ph type="title"/>
          </p:nvPr>
        </p:nvSpPr>
        <p:spPr>
          <a:xfrm>
            <a:off x="434975" y="375314"/>
            <a:ext cx="9417050" cy="791499"/>
          </a:xfrm>
        </p:spPr>
        <p:txBody>
          <a:bodyPr/>
          <a:lstStyle/>
          <a:p>
            <a:r>
              <a:rPr lang="en-US" sz="4800" dirty="0"/>
              <a:t>Questions</a:t>
            </a:r>
          </a:p>
        </p:txBody>
      </p:sp>
      <p:pic>
        <p:nvPicPr>
          <p:cNvPr id="541699" name="Picture 1027"/>
          <p:cNvPicPr>
            <a:picLocks noChangeAspect="1" noChangeArrowheads="1"/>
          </p:cNvPicPr>
          <p:nvPr/>
        </p:nvPicPr>
        <p:blipFill>
          <a:blip r:embed="rId2" cstate="print"/>
          <a:srcRect/>
          <a:stretch>
            <a:fillRect/>
          </a:stretch>
        </p:blipFill>
        <p:spPr bwMode="auto">
          <a:xfrm>
            <a:off x="4343400" y="1371600"/>
            <a:ext cx="2971800" cy="4800600"/>
          </a:xfrm>
          <a:prstGeom prst="rect">
            <a:avLst/>
          </a:prstGeom>
          <a:noFill/>
          <a:ln w="9525">
            <a:noFill/>
            <a:miter lim="800000"/>
            <a:headEnd/>
            <a:tailEnd/>
          </a:ln>
          <a:effectLst/>
        </p:spPr>
      </p:pic>
      <p:pic>
        <p:nvPicPr>
          <p:cNvPr id="541700" name="Picture 1028"/>
          <p:cNvPicPr>
            <a:picLocks noChangeAspect="1" noChangeArrowheads="1"/>
          </p:cNvPicPr>
          <p:nvPr/>
        </p:nvPicPr>
        <p:blipFill>
          <a:blip r:embed="rId3" cstate="print"/>
          <a:srcRect/>
          <a:stretch>
            <a:fillRect/>
          </a:stretch>
        </p:blipFill>
        <p:spPr bwMode="auto">
          <a:xfrm>
            <a:off x="1828800" y="3505200"/>
            <a:ext cx="2667000" cy="1439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3057.JPG"/>
          <p:cNvPicPr>
            <a:picLocks noChangeAspect="1"/>
          </p:cNvPicPr>
          <p:nvPr/>
        </p:nvPicPr>
        <p:blipFill>
          <a:blip r:embed="rId2" cstate="print">
            <a:lum bright="10000" contrast="20000"/>
          </a:blip>
          <a:stretch>
            <a:fillRect/>
          </a:stretch>
        </p:blipFill>
        <p:spPr>
          <a:xfrm>
            <a:off x="0" y="6445"/>
            <a:ext cx="10287000" cy="68451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3066.JPG"/>
          <p:cNvPicPr>
            <a:picLocks noChangeAspect="1"/>
          </p:cNvPicPr>
          <p:nvPr/>
        </p:nvPicPr>
        <p:blipFill>
          <a:blip r:embed="rId2" cstate="print"/>
          <a:stretch>
            <a:fillRect/>
          </a:stretch>
        </p:blipFill>
        <p:spPr>
          <a:xfrm>
            <a:off x="2019300" y="0"/>
            <a:ext cx="601979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3098.JPG"/>
          <p:cNvPicPr>
            <a:picLocks noChangeAspect="1"/>
          </p:cNvPicPr>
          <p:nvPr/>
        </p:nvPicPr>
        <p:blipFill>
          <a:blip r:embed="rId2" cstate="print">
            <a:lum bright="10000" contrast="10000"/>
          </a:blip>
          <a:stretch>
            <a:fillRect/>
          </a:stretch>
        </p:blipFill>
        <p:spPr>
          <a:xfrm>
            <a:off x="0" y="6445"/>
            <a:ext cx="10287000" cy="68451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3137.JPG"/>
          <p:cNvPicPr>
            <a:picLocks noChangeAspect="1"/>
          </p:cNvPicPr>
          <p:nvPr/>
        </p:nvPicPr>
        <p:blipFill>
          <a:blip r:embed="rId2" cstate="print"/>
          <a:stretch>
            <a:fillRect/>
          </a:stretch>
        </p:blipFill>
        <p:spPr>
          <a:xfrm>
            <a:off x="0" y="6445"/>
            <a:ext cx="10287000" cy="6845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4975" y="642938"/>
            <a:ext cx="9417050" cy="523875"/>
          </a:xfrm>
        </p:spPr>
        <p:txBody>
          <a:bodyPr/>
          <a:lstStyle/>
          <a:p>
            <a:r>
              <a:rPr lang="en-US" smtClean="0"/>
              <a:t>Pre-Payment Audits</a:t>
            </a:r>
          </a:p>
        </p:txBody>
      </p:sp>
      <p:sp>
        <p:nvSpPr>
          <p:cNvPr id="3075" name="Rectangle 3"/>
          <p:cNvSpPr>
            <a:spLocks noGrp="1" noChangeArrowheads="1"/>
          </p:cNvSpPr>
          <p:nvPr>
            <p:ph type="body" idx="1"/>
          </p:nvPr>
        </p:nvSpPr>
        <p:spPr/>
        <p:txBody>
          <a:bodyPr/>
          <a:lstStyle/>
          <a:p>
            <a:r>
              <a:rPr lang="en-US" smtClean="0"/>
              <a:t>The ability to perform a pre-payment review is part of the DMAC rules</a:t>
            </a:r>
          </a:p>
          <a:p>
            <a:r>
              <a:rPr lang="en-US" smtClean="0"/>
              <a:t>Is this a problem for podiatrists?</a:t>
            </a:r>
          </a:p>
          <a:p>
            <a:pPr lvl="1"/>
            <a:r>
              <a:rPr lang="en-US" smtClean="0"/>
              <a:t>Previous post payment reviews for diabetic therapeutic shoes has shown almost a 100% non-compliance rate for all supplies</a:t>
            </a:r>
          </a:p>
          <a:p>
            <a:pPr lvl="1"/>
            <a:r>
              <a:rPr lang="en-US" smtClean="0"/>
              <a:t>The correct paperwork was not present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4975" y="642938"/>
            <a:ext cx="9417050" cy="523875"/>
          </a:xfrm>
        </p:spPr>
        <p:txBody>
          <a:bodyPr/>
          <a:lstStyle/>
          <a:p>
            <a:r>
              <a:rPr lang="en-US" smtClean="0"/>
              <a:t>Pre-Payment Audits</a:t>
            </a:r>
          </a:p>
        </p:txBody>
      </p:sp>
      <p:sp>
        <p:nvSpPr>
          <p:cNvPr id="4099" name="Rectangle 3"/>
          <p:cNvSpPr>
            <a:spLocks noGrp="1" noChangeArrowheads="1"/>
          </p:cNvSpPr>
          <p:nvPr>
            <p:ph type="body" idx="1"/>
          </p:nvPr>
        </p:nvSpPr>
        <p:spPr/>
        <p:txBody>
          <a:bodyPr/>
          <a:lstStyle/>
          <a:p>
            <a:r>
              <a:rPr lang="en-US" dirty="0" err="1" smtClean="0"/>
              <a:t>CPEDS</a:t>
            </a:r>
            <a:r>
              <a:rPr lang="en-US" dirty="0" smtClean="0"/>
              <a:t> / </a:t>
            </a:r>
            <a:r>
              <a:rPr lang="en-US" dirty="0" err="1" smtClean="0"/>
              <a:t>Orthotists</a:t>
            </a:r>
            <a:r>
              <a:rPr lang="en-US" dirty="0" smtClean="0"/>
              <a:t> sometimes get any MD / DO to sign the certification</a:t>
            </a:r>
          </a:p>
          <a:p>
            <a:pPr lvl="1"/>
            <a:r>
              <a:rPr lang="en-US" dirty="0" smtClean="0"/>
              <a:t>undermines the integrity of the program</a:t>
            </a:r>
          </a:p>
          <a:p>
            <a:pPr lvl="1"/>
            <a:r>
              <a:rPr lang="en-US" dirty="0" smtClean="0"/>
              <a:t>plan-of-care problems</a:t>
            </a:r>
          </a:p>
          <a:p>
            <a:r>
              <a:rPr lang="en-US" dirty="0" smtClean="0"/>
              <a:t>Better for podiatrists?</a:t>
            </a:r>
          </a:p>
          <a:p>
            <a:pPr lvl="1"/>
            <a:r>
              <a:rPr lang="en-US" dirty="0" smtClean="0"/>
              <a:t>if the correct paperwork is present</a:t>
            </a:r>
          </a:p>
          <a:p>
            <a:pPr lvl="1"/>
            <a:r>
              <a:rPr lang="en-US" dirty="0" smtClean="0"/>
              <a:t>if letters have been written</a:t>
            </a:r>
          </a:p>
          <a:p>
            <a:pPr lvl="1"/>
            <a:r>
              <a:rPr lang="en-US" dirty="0" smtClean="0"/>
              <a:t>If the treating MD/DO has proper records in their charts</a:t>
            </a:r>
          </a:p>
          <a:p>
            <a:pPr lvl="1"/>
            <a:r>
              <a:rPr lang="en-US" dirty="0" smtClean="0"/>
              <a:t>If the supplier (podiatrist) has proper records in their charts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642938"/>
            <a:ext cx="9417050" cy="523875"/>
          </a:xfrm>
        </p:spPr>
        <p:txBody>
          <a:bodyPr/>
          <a:lstStyle/>
          <a:p>
            <a:r>
              <a:rPr lang="en-US" dirty="0" smtClean="0"/>
              <a:t>What Should You Do?</a:t>
            </a:r>
          </a:p>
        </p:txBody>
      </p:sp>
      <p:sp>
        <p:nvSpPr>
          <p:cNvPr id="5123" name="Rectangle 3"/>
          <p:cNvSpPr>
            <a:spLocks noGrp="1" noChangeArrowheads="1"/>
          </p:cNvSpPr>
          <p:nvPr>
            <p:ph type="body" idx="4294967295"/>
          </p:nvPr>
        </p:nvSpPr>
        <p:spPr>
          <a:xfrm>
            <a:off x="1409700" y="1600200"/>
            <a:ext cx="7772400" cy="4800600"/>
          </a:xfrm>
        </p:spPr>
        <p:txBody>
          <a:bodyPr/>
          <a:lstStyle/>
          <a:p>
            <a:r>
              <a:rPr lang="en-US" dirty="0" smtClean="0"/>
              <a:t>Write a letter to the attending MD/DO outlining your findings  ̶  Comprehensive Diabetic Foot Exam</a:t>
            </a:r>
          </a:p>
          <a:p>
            <a:pPr lvl="1"/>
            <a:r>
              <a:rPr lang="en-US" dirty="0" smtClean="0"/>
              <a:t>this gives the MD/DO the foot findings that becomes part of their medical records</a:t>
            </a:r>
          </a:p>
          <a:p>
            <a:pPr lvl="1"/>
            <a:r>
              <a:rPr lang="en-US" dirty="0" smtClean="0"/>
              <a:t>have them write back to you (or use a form you send them) telling you of the patient’s foot findings (they can get that info from your form)</a:t>
            </a:r>
          </a:p>
          <a:p>
            <a:pPr lvl="1"/>
            <a:r>
              <a:rPr lang="en-US" dirty="0" smtClean="0"/>
              <a:t>be sure MD/DO signs the certification form and </a:t>
            </a:r>
            <a:r>
              <a:rPr lang="en-US" dirty="0" err="1" smtClean="0"/>
              <a:t>CFDE</a:t>
            </a:r>
            <a:r>
              <a:rPr lang="en-US" dirty="0" smtClean="0"/>
              <a:t> they send back to you</a:t>
            </a:r>
          </a:p>
          <a:p>
            <a:pPr lvl="1"/>
            <a:r>
              <a:rPr lang="en-US" dirty="0" smtClean="0"/>
              <a:t>Have the specific wording on the bottom of your CDFE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638463"/>
            <a:ext cx="9417050" cy="528350"/>
          </a:xfrm>
        </p:spPr>
        <p:txBody>
          <a:bodyPr/>
          <a:lstStyle/>
          <a:p>
            <a:r>
              <a:rPr lang="en-US" dirty="0" smtClean="0"/>
              <a:t>Rules for Physician Managing DM</a:t>
            </a:r>
            <a:endParaRPr lang="en-US" dirty="0"/>
          </a:p>
        </p:txBody>
      </p:sp>
      <p:sp>
        <p:nvSpPr>
          <p:cNvPr id="3" name="Content Placeholder 2"/>
          <p:cNvSpPr>
            <a:spLocks noGrp="1"/>
          </p:cNvSpPr>
          <p:nvPr>
            <p:ph idx="1"/>
          </p:nvPr>
        </p:nvSpPr>
        <p:spPr>
          <a:xfrm>
            <a:off x="495300" y="1371600"/>
            <a:ext cx="9372600" cy="4800600"/>
          </a:xfrm>
        </p:spPr>
        <p:txBody>
          <a:bodyPr/>
          <a:lstStyle/>
          <a:p>
            <a:r>
              <a:rPr lang="en-US" b="1" dirty="0" smtClean="0"/>
              <a:t>A detailed written order</a:t>
            </a:r>
            <a:r>
              <a:rPr lang="en-US" dirty="0" smtClean="0"/>
              <a:t>.   Can be prepared by the supplier but must be signed and dated by MD/DO to indicate agreement.</a:t>
            </a:r>
          </a:p>
          <a:p>
            <a:r>
              <a:rPr lang="en-US" b="1" dirty="0" smtClean="0"/>
              <a:t>A copy of an office visit note from MD/DO medical records that shows that you are managing the patient’s diabetes</a:t>
            </a:r>
            <a:r>
              <a:rPr lang="en-US" dirty="0" smtClean="0"/>
              <a:t>.  This note should be within 6 months prior to delivery of the shoes and inserts. </a:t>
            </a:r>
          </a:p>
          <a:p>
            <a:r>
              <a:rPr lang="en-US" b="1" dirty="0" smtClean="0"/>
              <a:t>Either</a:t>
            </a:r>
          </a:p>
          <a:p>
            <a:pPr lvl="1"/>
            <a:r>
              <a:rPr lang="en-US" b="1" dirty="0" smtClean="0"/>
              <a:t>A copy of an office visit note from your medical records that describes one of the qualifying conditions ; or </a:t>
            </a:r>
          </a:p>
          <a:p>
            <a:pPr lvl="1"/>
            <a:r>
              <a:rPr lang="en-US" b="1" dirty="0" smtClean="0"/>
              <a:t>An office visit note from another physician (e.g., podiatrist) or from a PA, NP, or CNS that describes one of the qualifying conditions. </a:t>
            </a:r>
            <a:endParaRPr lang="en-US"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amplemaster1">
  <a:themeElements>
    <a:clrScheme name="">
      <a:dk1>
        <a:srgbClr val="000000"/>
      </a:dk1>
      <a:lt1>
        <a:srgbClr val="FFFFFF"/>
      </a:lt1>
      <a:dk2>
        <a:srgbClr val="0041D5"/>
      </a:dk2>
      <a:lt2>
        <a:srgbClr val="FEFF00"/>
      </a:lt2>
      <a:accent1>
        <a:srgbClr val="80A7FF"/>
      </a:accent1>
      <a:accent2>
        <a:srgbClr val="FEFF55"/>
      </a:accent2>
      <a:accent3>
        <a:srgbClr val="AAB0E7"/>
      </a:accent3>
      <a:accent4>
        <a:srgbClr val="DADADA"/>
      </a:accent4>
      <a:accent5>
        <a:srgbClr val="C0D0FF"/>
      </a:accent5>
      <a:accent6>
        <a:srgbClr val="E6E74C"/>
      </a:accent6>
      <a:hlink>
        <a:srgbClr val="80FF00"/>
      </a:hlink>
      <a:folHlink>
        <a:srgbClr val="FD9C02"/>
      </a:folHlink>
    </a:clrScheme>
    <a:fontScheme name="samplemaste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EFF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EFF00"/>
            </a:solidFill>
            <a:effectLst/>
            <a:latin typeface="Arial" pitchFamily="34" charset="0"/>
          </a:defRPr>
        </a:defPPr>
      </a:lstStyle>
    </a:lnDef>
  </a:objectDefaults>
  <a:extraClrSchemeLst>
    <a:extraClrScheme>
      <a:clrScheme name="samplemaster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master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master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master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master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master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master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T:\!PETER\samplemaster1.pot</Template>
  <TotalTime>3654081880</TotalTime>
  <Pages>8</Pages>
  <Words>813</Words>
  <Application>Microsoft Office PowerPoint</Application>
  <PresentationFormat>35mm Slides</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samplemaster1</vt:lpstr>
      <vt:lpstr> Diabetic Therapeutic Shoes Rules</vt:lpstr>
      <vt:lpstr>Slide 2</vt:lpstr>
      <vt:lpstr>Slide 3</vt:lpstr>
      <vt:lpstr>Slide 4</vt:lpstr>
      <vt:lpstr>Slide 5</vt:lpstr>
      <vt:lpstr>Pre-Payment Audits</vt:lpstr>
      <vt:lpstr>Pre-Payment Audits</vt:lpstr>
      <vt:lpstr>What Should You Do?</vt:lpstr>
      <vt:lpstr>Rules for Physician Managing DM</vt:lpstr>
      <vt:lpstr>Rules for Physician Managing DM</vt:lpstr>
      <vt:lpstr>CDFE Wording</vt:lpstr>
      <vt:lpstr>Certification of MD/DO</vt:lpstr>
      <vt:lpstr>Remember – You’re Both a Physician and a Supplier</vt:lpstr>
      <vt:lpstr>Your Medical Records</vt:lpstr>
      <vt:lpstr>Your Medical Records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CONCEPTS IN THE MANAGEMENT OF DIABETIC FOOT ULCERS</dc:title>
  <dc:creator>Paul Kinberg DPM</dc:creator>
  <cp:lastModifiedBy>adq</cp:lastModifiedBy>
  <cp:revision>92</cp:revision>
  <cp:lastPrinted>2001-07-11T15:57:28Z</cp:lastPrinted>
  <dcterms:created xsi:type="dcterms:W3CDTF">1999-06-18T17:04:07Z</dcterms:created>
  <dcterms:modified xsi:type="dcterms:W3CDTF">2011-03-24T14:15:12Z</dcterms:modified>
</cp:coreProperties>
</file>