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00"/>
    <a:srgbClr val="FFFF99"/>
    <a:srgbClr val="0000FF"/>
    <a:srgbClr val="000066"/>
  </p:clrMru>
</p:presentationPr>
</file>

<file path=ppt/tableStyles.xml><?xml version="1.0" encoding="utf-8"?>
<a:tblStyleLst xmlns:a="http://schemas.openxmlformats.org/drawingml/2006/main" def="{5C22544A-7EE6-4342-B048-85BDC9FD1C3A}">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90"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716F4612-E653-43AF-8B18-AD05A023F64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APMA Logo"/>
          <p:cNvPicPr>
            <a:picLocks noChangeAspect="1" noChangeArrowheads="1"/>
          </p:cNvPicPr>
          <p:nvPr userDrawn="1"/>
        </p:nvPicPr>
        <p:blipFill>
          <a:blip r:embed="rId2" cstate="print"/>
          <a:srcRect/>
          <a:stretch>
            <a:fillRect/>
          </a:stretch>
        </p:blipFill>
        <p:spPr bwMode="auto">
          <a:xfrm>
            <a:off x="7086600" y="6096000"/>
            <a:ext cx="1600200" cy="608013"/>
          </a:xfrm>
          <a:prstGeom prst="rect">
            <a:avLst/>
          </a:prstGeom>
          <a:noFill/>
          <a:ln w="9525">
            <a:noFill/>
            <a:miter lim="800000"/>
            <a:headEnd/>
            <a:tailEnd/>
          </a:ln>
        </p:spPr>
      </p:pic>
      <p:sp>
        <p:nvSpPr>
          <p:cNvPr id="115715" name="Rectangle 3"/>
          <p:cNvSpPr>
            <a:spLocks noGrp="1" noChangeArrowheads="1"/>
          </p:cNvSpPr>
          <p:nvPr>
            <p:ph type="ctrTitle"/>
          </p:nvPr>
        </p:nvSpPr>
        <p:spPr>
          <a:xfrm>
            <a:off x="685800" y="2130425"/>
            <a:ext cx="7772400" cy="1470025"/>
          </a:xfrm>
        </p:spPr>
        <p:txBody>
          <a:bodyPr/>
          <a:lstStyle>
            <a:lvl1pPr>
              <a:defRPr>
                <a:solidFill>
                  <a:schemeClr val="bg1"/>
                </a:solidFill>
              </a:defRPr>
            </a:lvl1pPr>
          </a:lstStyle>
          <a:p>
            <a:r>
              <a:rPr lang="en-US"/>
              <a:t>Click to edit Master title style</a:t>
            </a:r>
          </a:p>
        </p:txBody>
      </p:sp>
      <p:sp>
        <p:nvSpPr>
          <p:cNvPr id="11571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lvl1pPr>
          </a:lstStyle>
          <a:p>
            <a:pPr>
              <a:defRPr/>
            </a:pPr>
            <a:endParaRPr lang="en-US"/>
          </a:p>
        </p:txBody>
      </p:sp>
      <p:sp>
        <p:nvSpPr>
          <p:cNvPr id="6" name="Rectangle 6"/>
          <p:cNvSpPr>
            <a:spLocks noGrp="1" noChangeArrowheads="1"/>
          </p:cNvSpPr>
          <p:nvPr>
            <p:ph type="ftr" sz="quarter" idx="11"/>
          </p:nvPr>
        </p:nvSpPr>
        <p:spPr/>
        <p:txBody>
          <a:bodyPr/>
          <a:lstStyle>
            <a:lvl1pPr>
              <a:defRPr/>
            </a:lvl1pPr>
          </a:lstStyle>
          <a:p>
            <a:pPr>
              <a:defRPr/>
            </a:pPr>
            <a:endParaRPr lang="en-US"/>
          </a:p>
        </p:txBody>
      </p:sp>
      <p:sp>
        <p:nvSpPr>
          <p:cNvPr id="7" name="Rectangle 7"/>
          <p:cNvSpPr>
            <a:spLocks noGrp="1" noChangeArrowheads="1"/>
          </p:cNvSpPr>
          <p:nvPr>
            <p:ph type="sldNum" sz="quarter" idx="12"/>
          </p:nvPr>
        </p:nvSpPr>
        <p:spPr/>
        <p:txBody>
          <a:bodyPr/>
          <a:lstStyle>
            <a:lvl1pPr>
              <a:defRPr/>
            </a:lvl1pPr>
          </a:lstStyle>
          <a:p>
            <a:pPr>
              <a:defRPr/>
            </a:pPr>
            <a:fld id="{5317C438-FAE7-4E44-A103-1A496FC4647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4"/>
          <p:cNvSpPr>
            <a:spLocks noGrp="1" noChangeArrowheads="1"/>
          </p:cNvSpPr>
          <p:nvPr>
            <p:ph type="dt" sz="half" idx="11"/>
          </p:nvPr>
        </p:nvSpPr>
        <p:spPr/>
        <p:txBody>
          <a:bodyPr/>
          <a:lstStyle>
            <a:lvl1pPr>
              <a:defRPr/>
            </a:lvl1pPr>
          </a:lstStyle>
          <a:p>
            <a:pPr>
              <a:defRPr/>
            </a:pPr>
            <a:endParaRPr lang="en-US"/>
          </a:p>
        </p:txBody>
      </p:sp>
      <p:sp>
        <p:nvSpPr>
          <p:cNvPr id="6" name="Rectangle 5"/>
          <p:cNvSpPr>
            <a:spLocks noGrp="1" noChangeArrowheads="1"/>
          </p:cNvSpPr>
          <p:nvPr>
            <p:ph type="ftr" sz="quarter" idx="12"/>
          </p:nvPr>
        </p:nvSpPr>
        <p:spPr/>
        <p:txBody>
          <a:bodyPr/>
          <a:lstStyle>
            <a:lvl1pPr>
              <a:defRPr/>
            </a:lvl1pPr>
          </a:lstStyle>
          <a:p>
            <a:pPr>
              <a:defRPr/>
            </a:pPr>
            <a:endParaRPr lang="en-US"/>
          </a:p>
        </p:txBody>
      </p:sp>
      <p:sp>
        <p:nvSpPr>
          <p:cNvPr id="7" name="Rectangle 6"/>
          <p:cNvSpPr>
            <a:spLocks noGrp="1" noChangeArrowheads="1"/>
          </p:cNvSpPr>
          <p:nvPr>
            <p:ph type="sldNum" sz="quarter" idx="13"/>
          </p:nvPr>
        </p:nvSpPr>
        <p:spPr/>
        <p:txBody>
          <a:bodyPr/>
          <a:lstStyle>
            <a:lvl1pPr>
              <a:defRPr/>
            </a:lvl1pPr>
          </a:lstStyle>
          <a:p>
            <a:pPr>
              <a:defRPr/>
            </a:pPr>
            <a:fld id="{FFE64749-B889-4CE7-8AF8-17901E0C312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4"/>
          <p:cNvSpPr>
            <a:spLocks noGrp="1" noChangeArrowheads="1"/>
          </p:cNvSpPr>
          <p:nvPr>
            <p:ph type="dt" sz="half" idx="11"/>
          </p:nvPr>
        </p:nvSpPr>
        <p:spPr/>
        <p:txBody>
          <a:bodyPr/>
          <a:lstStyle>
            <a:lvl1pPr>
              <a:defRPr/>
            </a:lvl1pPr>
          </a:lstStyle>
          <a:p>
            <a:pPr>
              <a:defRPr/>
            </a:pPr>
            <a:endParaRPr lang="en-US"/>
          </a:p>
        </p:txBody>
      </p:sp>
      <p:sp>
        <p:nvSpPr>
          <p:cNvPr id="6" name="Rectangle 5"/>
          <p:cNvSpPr>
            <a:spLocks noGrp="1" noChangeArrowheads="1"/>
          </p:cNvSpPr>
          <p:nvPr>
            <p:ph type="ftr" sz="quarter" idx="12"/>
          </p:nvPr>
        </p:nvSpPr>
        <p:spPr/>
        <p:txBody>
          <a:bodyPr/>
          <a:lstStyle>
            <a:lvl1pPr>
              <a:defRPr/>
            </a:lvl1pPr>
          </a:lstStyle>
          <a:p>
            <a:pPr>
              <a:defRPr/>
            </a:pPr>
            <a:endParaRPr lang="en-US"/>
          </a:p>
        </p:txBody>
      </p:sp>
      <p:sp>
        <p:nvSpPr>
          <p:cNvPr id="7" name="Rectangle 6"/>
          <p:cNvSpPr>
            <a:spLocks noGrp="1" noChangeArrowheads="1"/>
          </p:cNvSpPr>
          <p:nvPr>
            <p:ph type="sldNum" sz="quarter" idx="13"/>
          </p:nvPr>
        </p:nvSpPr>
        <p:spPr/>
        <p:txBody>
          <a:bodyPr/>
          <a:lstStyle>
            <a:lvl1pPr>
              <a:defRPr/>
            </a:lvl1pPr>
          </a:lstStyle>
          <a:p>
            <a:pPr>
              <a:defRPr/>
            </a:pPr>
            <a:fld id="{A7276D4A-1066-4D2D-96C9-0CCB7105D07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4"/>
          <p:cNvSpPr>
            <a:spLocks noGrp="1" noChangeArrowheads="1"/>
          </p:cNvSpPr>
          <p:nvPr>
            <p:ph type="dt" sz="half" idx="11"/>
          </p:nvPr>
        </p:nvSpPr>
        <p:spPr/>
        <p:txBody>
          <a:bodyPr/>
          <a:lstStyle>
            <a:lvl1pPr>
              <a:defRPr/>
            </a:lvl1pPr>
          </a:lstStyle>
          <a:p>
            <a:pPr>
              <a:defRPr/>
            </a:pPr>
            <a:endParaRPr lang="en-US"/>
          </a:p>
        </p:txBody>
      </p:sp>
      <p:sp>
        <p:nvSpPr>
          <p:cNvPr id="6" name="Rectangle 5"/>
          <p:cNvSpPr>
            <a:spLocks noGrp="1" noChangeArrowheads="1"/>
          </p:cNvSpPr>
          <p:nvPr>
            <p:ph type="ftr" sz="quarter" idx="12"/>
          </p:nvPr>
        </p:nvSpPr>
        <p:spPr/>
        <p:txBody>
          <a:bodyPr/>
          <a:lstStyle>
            <a:lvl1pPr>
              <a:defRPr/>
            </a:lvl1pPr>
          </a:lstStyle>
          <a:p>
            <a:pPr>
              <a:defRPr/>
            </a:pPr>
            <a:endParaRPr lang="en-US"/>
          </a:p>
        </p:txBody>
      </p:sp>
      <p:sp>
        <p:nvSpPr>
          <p:cNvPr id="7" name="Rectangle 6"/>
          <p:cNvSpPr>
            <a:spLocks noGrp="1" noChangeArrowheads="1"/>
          </p:cNvSpPr>
          <p:nvPr>
            <p:ph type="sldNum" sz="quarter" idx="13"/>
          </p:nvPr>
        </p:nvSpPr>
        <p:spPr/>
        <p:txBody>
          <a:bodyPr/>
          <a:lstStyle>
            <a:lvl1pPr>
              <a:defRPr/>
            </a:lvl1pPr>
          </a:lstStyle>
          <a:p>
            <a:pPr>
              <a:defRPr/>
            </a:pPr>
            <a:fld id="{4C245579-86B0-4444-961A-4ED793E1F73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4"/>
          <p:cNvSpPr>
            <a:spLocks noGrp="1" noChangeArrowheads="1"/>
          </p:cNvSpPr>
          <p:nvPr>
            <p:ph type="dt" sz="half" idx="11"/>
          </p:nvPr>
        </p:nvSpPr>
        <p:spPr/>
        <p:txBody>
          <a:bodyPr/>
          <a:lstStyle>
            <a:lvl1pPr>
              <a:defRPr/>
            </a:lvl1pPr>
          </a:lstStyle>
          <a:p>
            <a:pPr>
              <a:defRPr/>
            </a:pPr>
            <a:endParaRPr lang="en-US"/>
          </a:p>
        </p:txBody>
      </p:sp>
      <p:sp>
        <p:nvSpPr>
          <p:cNvPr id="6" name="Rectangle 5"/>
          <p:cNvSpPr>
            <a:spLocks noGrp="1" noChangeArrowheads="1"/>
          </p:cNvSpPr>
          <p:nvPr>
            <p:ph type="ftr" sz="quarter" idx="12"/>
          </p:nvPr>
        </p:nvSpPr>
        <p:spPr/>
        <p:txBody>
          <a:bodyPr/>
          <a:lstStyle>
            <a:lvl1pPr>
              <a:defRPr/>
            </a:lvl1pPr>
          </a:lstStyle>
          <a:p>
            <a:pPr>
              <a:defRPr/>
            </a:pPr>
            <a:endParaRPr lang="en-US"/>
          </a:p>
        </p:txBody>
      </p:sp>
      <p:sp>
        <p:nvSpPr>
          <p:cNvPr id="7" name="Rectangle 6"/>
          <p:cNvSpPr>
            <a:spLocks noGrp="1" noChangeArrowheads="1"/>
          </p:cNvSpPr>
          <p:nvPr>
            <p:ph type="sldNum" sz="quarter" idx="13"/>
          </p:nvPr>
        </p:nvSpPr>
        <p:spPr/>
        <p:txBody>
          <a:bodyPr/>
          <a:lstStyle>
            <a:lvl1pPr>
              <a:defRPr/>
            </a:lvl1pPr>
          </a:lstStyle>
          <a:p>
            <a:pPr>
              <a:defRPr/>
            </a:pPr>
            <a:fld id="{5DCA6F03-D158-43BC-8693-7434E4C7625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dt" sz="half" idx="11"/>
          </p:nvPr>
        </p:nvSpPr>
        <p:spPr/>
        <p:txBody>
          <a:bodyPr/>
          <a:lstStyle>
            <a:lvl1pPr>
              <a:defRPr/>
            </a:lvl1pPr>
          </a:lstStyle>
          <a:p>
            <a:pPr>
              <a:defRPr/>
            </a:pPr>
            <a:endParaRPr lang="en-US"/>
          </a:p>
        </p:txBody>
      </p:sp>
      <p:sp>
        <p:nvSpPr>
          <p:cNvPr id="7" name="Rectangle 5"/>
          <p:cNvSpPr>
            <a:spLocks noGrp="1" noChangeArrowheads="1"/>
          </p:cNvSpPr>
          <p:nvPr>
            <p:ph type="ftr" sz="quarter" idx="12"/>
          </p:nvPr>
        </p:nvSpPr>
        <p:spPr/>
        <p:txBody>
          <a:bodyPr/>
          <a:lstStyle>
            <a:lvl1pPr>
              <a:defRPr/>
            </a:lvl1pPr>
          </a:lstStyle>
          <a:p>
            <a:pPr>
              <a:defRPr/>
            </a:pPr>
            <a:endParaRPr lang="en-US"/>
          </a:p>
        </p:txBody>
      </p:sp>
      <p:sp>
        <p:nvSpPr>
          <p:cNvPr id="8" name="Rectangle 6"/>
          <p:cNvSpPr>
            <a:spLocks noGrp="1" noChangeArrowheads="1"/>
          </p:cNvSpPr>
          <p:nvPr>
            <p:ph type="sldNum" sz="quarter" idx="13"/>
          </p:nvPr>
        </p:nvSpPr>
        <p:spPr/>
        <p:txBody>
          <a:bodyPr/>
          <a:lstStyle>
            <a:lvl1pPr>
              <a:defRPr/>
            </a:lvl1pPr>
          </a:lstStyle>
          <a:p>
            <a:pPr>
              <a:defRPr/>
            </a:pPr>
            <a:fld id="{412FB721-9173-4E05-AC88-031DD91A91C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4"/>
          <p:cNvSpPr>
            <a:spLocks noGrp="1" noChangeArrowheads="1"/>
          </p:cNvSpPr>
          <p:nvPr>
            <p:ph type="dt" sz="half" idx="11"/>
          </p:nvPr>
        </p:nvSpPr>
        <p:spPr/>
        <p:txBody>
          <a:bodyPr/>
          <a:lstStyle>
            <a:lvl1pPr>
              <a:defRPr/>
            </a:lvl1pPr>
          </a:lstStyle>
          <a:p>
            <a:pPr>
              <a:defRPr/>
            </a:pPr>
            <a:endParaRPr lang="en-US"/>
          </a:p>
        </p:txBody>
      </p:sp>
      <p:sp>
        <p:nvSpPr>
          <p:cNvPr id="9" name="Rectangle 5"/>
          <p:cNvSpPr>
            <a:spLocks noGrp="1" noChangeArrowheads="1"/>
          </p:cNvSpPr>
          <p:nvPr>
            <p:ph type="ftr" sz="quarter" idx="12"/>
          </p:nvPr>
        </p:nvSpPr>
        <p:spPr/>
        <p:txBody>
          <a:bodyPr/>
          <a:lstStyle>
            <a:lvl1pPr>
              <a:defRPr/>
            </a:lvl1pPr>
          </a:lstStyle>
          <a:p>
            <a:pPr>
              <a:defRPr/>
            </a:pPr>
            <a:endParaRPr lang="en-US"/>
          </a:p>
        </p:txBody>
      </p:sp>
      <p:sp>
        <p:nvSpPr>
          <p:cNvPr id="10" name="Rectangle 6"/>
          <p:cNvSpPr>
            <a:spLocks noGrp="1" noChangeArrowheads="1"/>
          </p:cNvSpPr>
          <p:nvPr>
            <p:ph type="sldNum" sz="quarter" idx="13"/>
          </p:nvPr>
        </p:nvSpPr>
        <p:spPr/>
        <p:txBody>
          <a:bodyPr/>
          <a:lstStyle>
            <a:lvl1pPr>
              <a:defRPr/>
            </a:lvl1pPr>
          </a:lstStyle>
          <a:p>
            <a:pPr>
              <a:defRPr/>
            </a:pPr>
            <a:fld id="{1E32F619-A8C9-4F15-9342-577CA6BBC1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4"/>
          <p:cNvSpPr>
            <a:spLocks noGrp="1" noChangeArrowheads="1"/>
          </p:cNvSpPr>
          <p:nvPr>
            <p:ph type="dt" sz="half" idx="11"/>
          </p:nvPr>
        </p:nvSpPr>
        <p:spPr/>
        <p:txBody>
          <a:bodyPr/>
          <a:lstStyle>
            <a:lvl1pPr>
              <a:defRPr/>
            </a:lvl1pPr>
          </a:lstStyle>
          <a:p>
            <a:pPr>
              <a:defRPr/>
            </a:pPr>
            <a:endParaRPr lang="en-US"/>
          </a:p>
        </p:txBody>
      </p:sp>
      <p:sp>
        <p:nvSpPr>
          <p:cNvPr id="5" name="Rectangle 5"/>
          <p:cNvSpPr>
            <a:spLocks noGrp="1" noChangeArrowheads="1"/>
          </p:cNvSpPr>
          <p:nvPr>
            <p:ph type="ftr" sz="quarter" idx="12"/>
          </p:nvPr>
        </p:nvSpPr>
        <p:spPr/>
        <p:txBody>
          <a:bodyPr/>
          <a:lstStyle>
            <a:lvl1pPr>
              <a:defRPr/>
            </a:lvl1pPr>
          </a:lstStyle>
          <a:p>
            <a:pPr>
              <a:defRPr/>
            </a:pPr>
            <a:endParaRPr lang="en-US"/>
          </a:p>
        </p:txBody>
      </p:sp>
      <p:sp>
        <p:nvSpPr>
          <p:cNvPr id="6" name="Rectangle 6"/>
          <p:cNvSpPr>
            <a:spLocks noGrp="1" noChangeArrowheads="1"/>
          </p:cNvSpPr>
          <p:nvPr>
            <p:ph type="sldNum" sz="quarter" idx="13"/>
          </p:nvPr>
        </p:nvSpPr>
        <p:spPr/>
        <p:txBody>
          <a:bodyPr/>
          <a:lstStyle>
            <a:lvl1pPr>
              <a:defRPr/>
            </a:lvl1pPr>
          </a:lstStyle>
          <a:p>
            <a:pPr>
              <a:defRPr/>
            </a:pPr>
            <a:fld id="{E5A2CFAB-EB7A-47F2-A02D-DC2F5D27ACF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oding Seminars Master Templat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4"/>
          <p:cNvSpPr>
            <a:spLocks noGrp="1" noChangeArrowheads="1"/>
          </p:cNvSpPr>
          <p:nvPr>
            <p:ph type="dt" sz="half" idx="11"/>
          </p:nvPr>
        </p:nvSpPr>
        <p:spPr/>
        <p:txBody>
          <a:bodyPr/>
          <a:lstStyle>
            <a:lvl1pPr>
              <a:defRPr/>
            </a:lvl1pPr>
          </a:lstStyle>
          <a:p>
            <a:pPr>
              <a:defRPr/>
            </a:pPr>
            <a:endParaRPr lang="en-US"/>
          </a:p>
        </p:txBody>
      </p:sp>
      <p:sp>
        <p:nvSpPr>
          <p:cNvPr id="4" name="Rectangle 5"/>
          <p:cNvSpPr>
            <a:spLocks noGrp="1" noChangeArrowheads="1"/>
          </p:cNvSpPr>
          <p:nvPr>
            <p:ph type="ftr" sz="quarter" idx="12"/>
          </p:nvPr>
        </p:nvSpPr>
        <p:spPr/>
        <p:txBody>
          <a:bodyPr/>
          <a:lstStyle>
            <a:lvl1pPr>
              <a:defRPr/>
            </a:lvl1pPr>
          </a:lstStyle>
          <a:p>
            <a:pPr>
              <a:defRPr/>
            </a:pPr>
            <a:endParaRPr lang="en-US"/>
          </a:p>
        </p:txBody>
      </p:sp>
      <p:sp>
        <p:nvSpPr>
          <p:cNvPr id="5" name="Rectangle 6"/>
          <p:cNvSpPr>
            <a:spLocks noGrp="1" noChangeArrowheads="1"/>
          </p:cNvSpPr>
          <p:nvPr>
            <p:ph type="sldNum" sz="quarter" idx="13"/>
          </p:nvPr>
        </p:nvSpPr>
        <p:spPr/>
        <p:txBody>
          <a:bodyPr/>
          <a:lstStyle>
            <a:lvl1pPr>
              <a:defRPr/>
            </a:lvl1pPr>
          </a:lstStyle>
          <a:p>
            <a:pPr>
              <a:defRPr/>
            </a:pPr>
            <a:fld id="{54CFDBCB-98F4-415A-B6D1-CCAE72066F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dt" sz="half" idx="11"/>
          </p:nvPr>
        </p:nvSpPr>
        <p:spPr/>
        <p:txBody>
          <a:bodyPr/>
          <a:lstStyle>
            <a:lvl1pPr>
              <a:defRPr/>
            </a:lvl1pPr>
          </a:lstStyle>
          <a:p>
            <a:pPr>
              <a:defRPr/>
            </a:pPr>
            <a:endParaRPr lang="en-US"/>
          </a:p>
        </p:txBody>
      </p:sp>
      <p:sp>
        <p:nvSpPr>
          <p:cNvPr id="7" name="Rectangle 5"/>
          <p:cNvSpPr>
            <a:spLocks noGrp="1" noChangeArrowheads="1"/>
          </p:cNvSpPr>
          <p:nvPr>
            <p:ph type="ftr" sz="quarter" idx="12"/>
          </p:nvPr>
        </p:nvSpPr>
        <p:spPr/>
        <p:txBody>
          <a:bodyPr/>
          <a:lstStyle>
            <a:lvl1pPr>
              <a:defRPr/>
            </a:lvl1pPr>
          </a:lstStyle>
          <a:p>
            <a:pPr>
              <a:defRPr/>
            </a:pPr>
            <a:endParaRPr lang="en-US"/>
          </a:p>
        </p:txBody>
      </p:sp>
      <p:sp>
        <p:nvSpPr>
          <p:cNvPr id="8" name="Rectangle 6"/>
          <p:cNvSpPr>
            <a:spLocks noGrp="1" noChangeArrowheads="1"/>
          </p:cNvSpPr>
          <p:nvPr>
            <p:ph type="sldNum" sz="quarter" idx="13"/>
          </p:nvPr>
        </p:nvSpPr>
        <p:spPr/>
        <p:txBody>
          <a:bodyPr/>
          <a:lstStyle>
            <a:lvl1pPr>
              <a:defRPr/>
            </a:lvl1pPr>
          </a:lstStyle>
          <a:p>
            <a:pPr>
              <a:defRPr/>
            </a:pPr>
            <a:fld id="{6242B658-38C8-436F-AA45-D8FE005F789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4"/>
          <p:cNvSpPr>
            <a:spLocks noGrp="1" noChangeArrowheads="1"/>
          </p:cNvSpPr>
          <p:nvPr>
            <p:ph type="dt" sz="half" idx="11"/>
          </p:nvPr>
        </p:nvSpPr>
        <p:spPr/>
        <p:txBody>
          <a:bodyPr/>
          <a:lstStyle>
            <a:lvl1pPr>
              <a:defRPr/>
            </a:lvl1pPr>
          </a:lstStyle>
          <a:p>
            <a:pPr>
              <a:defRPr/>
            </a:pPr>
            <a:endParaRPr lang="en-US"/>
          </a:p>
        </p:txBody>
      </p:sp>
      <p:sp>
        <p:nvSpPr>
          <p:cNvPr id="7" name="Rectangle 5"/>
          <p:cNvSpPr>
            <a:spLocks noGrp="1" noChangeArrowheads="1"/>
          </p:cNvSpPr>
          <p:nvPr>
            <p:ph type="ftr" sz="quarter" idx="12"/>
          </p:nvPr>
        </p:nvSpPr>
        <p:spPr/>
        <p:txBody>
          <a:bodyPr/>
          <a:lstStyle>
            <a:lvl1pPr>
              <a:defRPr/>
            </a:lvl1pPr>
          </a:lstStyle>
          <a:p>
            <a:pPr>
              <a:defRPr/>
            </a:pPr>
            <a:endParaRPr lang="en-US"/>
          </a:p>
        </p:txBody>
      </p:sp>
      <p:sp>
        <p:nvSpPr>
          <p:cNvPr id="8" name="Rectangle 6"/>
          <p:cNvSpPr>
            <a:spLocks noGrp="1" noChangeArrowheads="1"/>
          </p:cNvSpPr>
          <p:nvPr>
            <p:ph type="sldNum" sz="quarter" idx="13"/>
          </p:nvPr>
        </p:nvSpPr>
        <p:spPr/>
        <p:txBody>
          <a:bodyPr/>
          <a:lstStyle>
            <a:lvl1pPr>
              <a:defRPr/>
            </a:lvl1pPr>
          </a:lstStyle>
          <a:p>
            <a:pPr>
              <a:defRPr/>
            </a:pPr>
            <a:fld id="{6A4A9377-4061-47D5-A993-ADB4972D2B7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F"/>
            </a:gs>
            <a:gs pos="50000">
              <a:srgbClr val="000066"/>
            </a:gs>
            <a:gs pos="100000">
              <a:srgbClr val="00002F"/>
            </a:gs>
          </a:gsLst>
          <a:lin ang="5400000" scaled="1"/>
        </a:gradFill>
        <a:effectLst/>
      </p:bgPr>
    </p:bg>
    <p:spTree>
      <p:nvGrpSpPr>
        <p:cNvPr id="1" name=""/>
        <p:cNvGrpSpPr/>
        <p:nvPr/>
      </p:nvGrpSpPr>
      <p:grpSpPr>
        <a:xfrm>
          <a:off x="0" y="0"/>
          <a:ext cx="0" cy="0"/>
          <a:chOff x="0" y="0"/>
          <a:chExt cx="0" cy="0"/>
        </a:xfrm>
      </p:grpSpPr>
      <p:pic>
        <p:nvPicPr>
          <p:cNvPr id="1026" name="Picture 7" descr="APMA Logo"/>
          <p:cNvPicPr>
            <a:picLocks noChangeAspect="1" noChangeArrowheads="1"/>
          </p:cNvPicPr>
          <p:nvPr userDrawn="1"/>
        </p:nvPicPr>
        <p:blipFill>
          <a:blip r:embed="rId13" cstate="print"/>
          <a:srcRect/>
          <a:stretch>
            <a:fillRect/>
          </a:stretch>
        </p:blipFill>
        <p:spPr bwMode="auto">
          <a:xfrm>
            <a:off x="7086600" y="6096000"/>
            <a:ext cx="1600200" cy="608013"/>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3"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3556DA14-D57F-47C7-A6E7-A13D3A9BAE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defRPr>
      </a:lvl2pPr>
      <a:lvl3pPr algn="ctr" rtl="0" eaLnBrk="0" fontAlgn="base" hangingPunct="0">
        <a:spcBef>
          <a:spcPct val="0"/>
        </a:spcBef>
        <a:spcAft>
          <a:spcPct val="0"/>
        </a:spcAft>
        <a:defRPr sz="4400">
          <a:solidFill>
            <a:srgbClr val="FFFF00"/>
          </a:solidFill>
          <a:latin typeface="Arial" charset="0"/>
        </a:defRPr>
      </a:lvl3pPr>
      <a:lvl4pPr algn="ctr" rtl="0" eaLnBrk="0" fontAlgn="base" hangingPunct="0">
        <a:spcBef>
          <a:spcPct val="0"/>
        </a:spcBef>
        <a:spcAft>
          <a:spcPct val="0"/>
        </a:spcAft>
        <a:defRPr sz="4400">
          <a:solidFill>
            <a:srgbClr val="FFFF00"/>
          </a:solidFill>
          <a:latin typeface="Arial" charset="0"/>
        </a:defRPr>
      </a:lvl4pPr>
      <a:lvl5pPr algn="ctr" rtl="0" eaLnBrk="0" fontAlgn="base" hangingPunct="0">
        <a:spcBef>
          <a:spcPct val="0"/>
        </a:spcBef>
        <a:spcAft>
          <a:spcPct val="0"/>
        </a:spcAft>
        <a:defRPr sz="4400">
          <a:solidFill>
            <a:srgbClr val="FFFF00"/>
          </a:solidFill>
          <a:latin typeface="Arial" charset="0"/>
        </a:defRPr>
      </a:lvl5pPr>
      <a:lvl6pPr marL="457200" algn="ctr" rtl="0" fontAlgn="base">
        <a:spcBef>
          <a:spcPct val="0"/>
        </a:spcBef>
        <a:spcAft>
          <a:spcPct val="0"/>
        </a:spcAft>
        <a:defRPr sz="4400">
          <a:solidFill>
            <a:srgbClr val="FFFF00"/>
          </a:solidFill>
          <a:latin typeface="Arial" charset="0"/>
        </a:defRPr>
      </a:lvl6pPr>
      <a:lvl7pPr marL="914400" algn="ctr" rtl="0" fontAlgn="base">
        <a:spcBef>
          <a:spcPct val="0"/>
        </a:spcBef>
        <a:spcAft>
          <a:spcPct val="0"/>
        </a:spcAft>
        <a:defRPr sz="4400">
          <a:solidFill>
            <a:srgbClr val="FFFF00"/>
          </a:solidFill>
          <a:latin typeface="Arial" charset="0"/>
        </a:defRPr>
      </a:lvl7pPr>
      <a:lvl8pPr marL="1371600" algn="ctr" rtl="0" fontAlgn="base">
        <a:spcBef>
          <a:spcPct val="0"/>
        </a:spcBef>
        <a:spcAft>
          <a:spcPct val="0"/>
        </a:spcAft>
        <a:defRPr sz="4400">
          <a:solidFill>
            <a:srgbClr val="FFFF00"/>
          </a:solidFill>
          <a:latin typeface="Arial" charset="0"/>
        </a:defRPr>
      </a:lvl8pPr>
      <a:lvl9pPr marL="1828800" algn="ctr" rtl="0" fontAlgn="base">
        <a:spcBef>
          <a:spcPct val="0"/>
        </a:spcBef>
        <a:spcAft>
          <a:spcPct val="0"/>
        </a:spcAft>
        <a:defRPr sz="4400">
          <a:solidFill>
            <a:srgbClr val="FFFF00"/>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p:txBody>
          <a:bodyPr/>
          <a:lstStyle/>
          <a:p>
            <a:endParaRPr lang="en-US" dirty="0" smtClean="0"/>
          </a:p>
        </p:txBody>
      </p:sp>
      <p:sp>
        <p:nvSpPr>
          <p:cNvPr id="14338" name="Title 1"/>
          <p:cNvSpPr>
            <a:spLocks noGrp="1"/>
          </p:cNvSpPr>
          <p:nvPr>
            <p:ph type="ctrTitle"/>
          </p:nvPr>
        </p:nvSpPr>
        <p:spPr/>
        <p:txBody>
          <a:bodyPr/>
          <a:lstStyle/>
          <a:p>
            <a:r>
              <a:rPr lang="en-US" smtClean="0"/>
              <a:t>Medicare Advantage Plans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Providers with Written Contracts</a:t>
            </a:r>
          </a:p>
        </p:txBody>
      </p:sp>
      <p:sp>
        <p:nvSpPr>
          <p:cNvPr id="32770" name="Content Placeholder 2"/>
          <p:cNvSpPr>
            <a:spLocks noGrp="1"/>
          </p:cNvSpPr>
          <p:nvPr>
            <p:ph sz="quarter" idx="1"/>
          </p:nvPr>
        </p:nvSpPr>
        <p:spPr/>
        <p:txBody>
          <a:bodyPr/>
          <a:lstStyle/>
          <a:p>
            <a:r>
              <a:rPr lang="en-US" sz="2500" smtClean="0"/>
              <a:t>MA plans have a great deal of flexibility in selecting providers to participate in their plan. MA law contains a provision that prohibits the plan from discriminating, in terms of participation, reimbursement, or indemnification, against any provider who is acting in the scope of his/her license, solely on the basis of that license. </a:t>
            </a:r>
          </a:p>
          <a:p>
            <a:r>
              <a:rPr lang="en-US" sz="2500" smtClean="0"/>
              <a:t>The law explicitly specifies that this prohibition does </a:t>
            </a:r>
            <a:r>
              <a:rPr lang="en-US" sz="2500" b="1" smtClean="0"/>
              <a:t>NOT </a:t>
            </a:r>
            <a:r>
              <a:rPr lang="en-US" sz="2500" smtClean="0"/>
              <a:t>preclude a MA plan from using different reimbursement amounts for different specialties or for different practitioners of the same specialty.</a:t>
            </a:r>
            <a:endParaRPr lang="en-US" sz="25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Providers with Written Contracts</a:t>
            </a:r>
          </a:p>
        </p:txBody>
      </p:sp>
      <p:sp>
        <p:nvSpPr>
          <p:cNvPr id="34818" name="Content Placeholder 2"/>
          <p:cNvSpPr>
            <a:spLocks noGrp="1"/>
          </p:cNvSpPr>
          <p:nvPr>
            <p:ph sz="quarter" idx="1"/>
          </p:nvPr>
        </p:nvSpPr>
        <p:spPr/>
        <p:txBody>
          <a:bodyPr/>
          <a:lstStyle/>
          <a:p>
            <a:r>
              <a:rPr lang="en-US" sz="2500" smtClean="0"/>
              <a:t>It does not prohibit a MA plan from refusing to grant participation to a practitioner in excess of the number needed or from implementing measures quality &amp; control costs.</a:t>
            </a:r>
          </a:p>
          <a:p>
            <a:endParaRPr lang="en-US" sz="2500" smtClean="0"/>
          </a:p>
          <a:p>
            <a:r>
              <a:rPr lang="en-US" sz="2500" smtClean="0"/>
              <a:t>Per MA law, if the organization, declines to include a provider or group of providers in the plan, it must furnish written notice to the affected provider(s) of the reason for the decision.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Non-contracted providers and coordinated care plans</a:t>
            </a:r>
            <a:endParaRPr lang="en-US" dirty="0"/>
          </a:p>
        </p:txBody>
      </p:sp>
      <p:sp>
        <p:nvSpPr>
          <p:cNvPr id="36866" name="Content Placeholder 2"/>
          <p:cNvSpPr>
            <a:spLocks noGrp="1"/>
          </p:cNvSpPr>
          <p:nvPr>
            <p:ph sz="quarter" idx="1"/>
          </p:nvPr>
        </p:nvSpPr>
        <p:spPr>
          <a:xfrm>
            <a:off x="457200" y="1447800"/>
            <a:ext cx="8229600" cy="4678363"/>
          </a:xfrm>
        </p:spPr>
        <p:txBody>
          <a:bodyPr/>
          <a:lstStyle/>
          <a:p>
            <a:r>
              <a:rPr lang="en-US" sz="2000" dirty="0" smtClean="0"/>
              <a:t>Except in emergencies, any non-contracted provider can decline to provide services to members of a MA plan. </a:t>
            </a:r>
          </a:p>
          <a:p>
            <a:endParaRPr lang="en-US" sz="2000" dirty="0" smtClean="0"/>
          </a:p>
          <a:p>
            <a:r>
              <a:rPr lang="en-US" sz="2000" dirty="0" smtClean="0"/>
              <a:t>Under a </a:t>
            </a:r>
            <a:r>
              <a:rPr lang="en-US" sz="2000" dirty="0" err="1" smtClean="0"/>
              <a:t>PFFS</a:t>
            </a:r>
            <a:r>
              <a:rPr lang="en-US" sz="2000" dirty="0" smtClean="0"/>
              <a:t> plan, a provider without a written contract who furnishes routine services to a member is considered a “deemed provider”. Deemed providers have different rights than non-contracted providers.</a:t>
            </a:r>
          </a:p>
          <a:p>
            <a:pPr>
              <a:buNone/>
            </a:pPr>
            <a:endParaRPr lang="en-US" sz="2000" dirty="0" smtClean="0"/>
          </a:p>
          <a:p>
            <a:r>
              <a:rPr lang="en-US" sz="2000" dirty="0" smtClean="0"/>
              <a:t>If the DPM provides out-of-network services to a member of a MA coordinated care plan that covers such services, the DPM must accept, as payment in full, the amount that the he/she would have received under regular Medicare. Therefore, the DPM may balance bill the patient up to the Medicare allowable for the service. The amount paid by the MA plan will be the Medicare allowable minus the member’s cost sharing obligation.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Non-contracted providers and coordinated care plans</a:t>
            </a:r>
            <a:endParaRPr lang="en-US" dirty="0"/>
          </a:p>
        </p:txBody>
      </p:sp>
      <p:sp>
        <p:nvSpPr>
          <p:cNvPr id="38914" name="Content Placeholder 2"/>
          <p:cNvSpPr>
            <a:spLocks noGrp="1"/>
          </p:cNvSpPr>
          <p:nvPr>
            <p:ph sz="quarter" idx="1"/>
          </p:nvPr>
        </p:nvSpPr>
        <p:spPr/>
        <p:txBody>
          <a:bodyPr/>
          <a:lstStyle/>
          <a:p>
            <a:r>
              <a:rPr lang="en-US" sz="2000" smtClean="0"/>
              <a:t>While  the law does not set forth a specific prompt payment period for contracted providers, it does specify a prompt payment requirement for non-contracted providers. The plan must pay the non-contracted provider within 30 days of receipt of a clean claim or it must pay interest on the claim.</a:t>
            </a:r>
          </a:p>
          <a:p>
            <a:pPr>
              <a:buFontTx/>
              <a:buNone/>
            </a:pPr>
            <a:endParaRPr lang="en-US" sz="2000" smtClean="0"/>
          </a:p>
          <a:p>
            <a:r>
              <a:rPr lang="en-US" sz="2000" smtClean="0"/>
              <a:t>A non-contracting provider who furnishes services to a plan member that covers out-of-network services should bill the plan. If payment is denied, the provider may bill the member.</a:t>
            </a:r>
          </a:p>
          <a:p>
            <a:pPr>
              <a:buFontTx/>
              <a:buNone/>
            </a:pPr>
            <a:endParaRPr lang="en-US" sz="2000" smtClean="0"/>
          </a:p>
          <a:p>
            <a:r>
              <a:rPr lang="en-US" sz="2000" smtClean="0"/>
              <a:t>A MA PPO may not impose prior authorization  rules for services rendered by non-contracted providers, but may deny services if they are not medically necessary.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457200" y="152400"/>
            <a:ext cx="8229600" cy="1265238"/>
          </a:xfrm>
        </p:spPr>
        <p:txBody>
          <a:bodyPr/>
          <a:lstStyle/>
          <a:p>
            <a:r>
              <a:rPr lang="en-US" smtClean="0"/>
              <a:t>Trying it out</a:t>
            </a:r>
          </a:p>
        </p:txBody>
      </p:sp>
      <p:sp>
        <p:nvSpPr>
          <p:cNvPr id="40962" name="Content Placeholder 2"/>
          <p:cNvSpPr>
            <a:spLocks noGrp="1"/>
          </p:cNvSpPr>
          <p:nvPr>
            <p:ph sz="quarter" idx="1"/>
          </p:nvPr>
        </p:nvSpPr>
        <p:spPr>
          <a:xfrm>
            <a:off x="457200" y="1219200"/>
            <a:ext cx="8305800" cy="5257800"/>
          </a:xfrm>
        </p:spPr>
        <p:txBody>
          <a:bodyPr/>
          <a:lstStyle/>
          <a:p>
            <a:r>
              <a:rPr lang="en-US" sz="2400" dirty="0" smtClean="0"/>
              <a:t>Because a provider can choose to be a “deemed provider” on a case by case basis, he/she can give participation a “trial” run. </a:t>
            </a:r>
          </a:p>
          <a:p>
            <a:pPr>
              <a:buFontTx/>
              <a:buNone/>
            </a:pPr>
            <a:endParaRPr lang="en-US" sz="2400" dirty="0" smtClean="0"/>
          </a:p>
          <a:p>
            <a:r>
              <a:rPr lang="en-US" sz="2400" dirty="0" err="1" smtClean="0"/>
              <a:t>DPMs</a:t>
            </a:r>
            <a:r>
              <a:rPr lang="en-US" sz="2400" dirty="0" smtClean="0"/>
              <a:t> who provide services to non-network </a:t>
            </a:r>
            <a:r>
              <a:rPr lang="en-US" sz="2400" dirty="0" err="1" smtClean="0"/>
              <a:t>PFFS</a:t>
            </a:r>
            <a:r>
              <a:rPr lang="en-US" sz="2400" dirty="0" smtClean="0"/>
              <a:t> members should review their payments to ensure they are consistent with regular Medicare payments.</a:t>
            </a:r>
          </a:p>
          <a:p>
            <a:pPr>
              <a:buFontTx/>
              <a:buNone/>
            </a:pPr>
            <a:endParaRPr lang="en-US" sz="2400" dirty="0" smtClean="0"/>
          </a:p>
          <a:p>
            <a:r>
              <a:rPr lang="en-US" sz="2400" dirty="0" smtClean="0"/>
              <a:t>A provider can decide to no longer be a “deemed provider” at any point. The DPM should not furnish services to a </a:t>
            </a:r>
            <a:r>
              <a:rPr lang="en-US" sz="2400" dirty="0" err="1" smtClean="0"/>
              <a:t>PFFS</a:t>
            </a:r>
            <a:r>
              <a:rPr lang="en-US" sz="2400" dirty="0" smtClean="0"/>
              <a:t> member if they do not wish to be considered a “deemed provider” with regard to that patient visit.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t>Conclusion</a:t>
            </a:r>
          </a:p>
        </p:txBody>
      </p:sp>
      <p:sp>
        <p:nvSpPr>
          <p:cNvPr id="43010" name="Content Placeholder 2"/>
          <p:cNvSpPr>
            <a:spLocks noGrp="1"/>
          </p:cNvSpPr>
          <p:nvPr>
            <p:ph idx="1"/>
          </p:nvPr>
        </p:nvSpPr>
        <p:spPr/>
        <p:txBody>
          <a:bodyPr/>
          <a:lstStyle/>
          <a:p>
            <a:r>
              <a:rPr lang="en-US" sz="2500" smtClean="0"/>
              <a:t>This presentation is intended to provide the  podiatrist with basic information regarding Medicare Advantage plans and to assist the practitioner in making educated decisions as it pertains to his/her practice.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What are Medicare Advantage Plans?</a:t>
            </a:r>
            <a:endParaRPr lang="en-US" dirty="0"/>
          </a:p>
        </p:txBody>
      </p:sp>
      <p:sp>
        <p:nvSpPr>
          <p:cNvPr id="16386" name="Content Placeholder 2"/>
          <p:cNvSpPr>
            <a:spLocks noGrp="1"/>
          </p:cNvSpPr>
          <p:nvPr>
            <p:ph sz="quarter" idx="1"/>
          </p:nvPr>
        </p:nvSpPr>
        <p:spPr>
          <a:xfrm>
            <a:off x="457200" y="1828800"/>
            <a:ext cx="8305800" cy="4800600"/>
          </a:xfrm>
        </p:spPr>
        <p:txBody>
          <a:bodyPr/>
          <a:lstStyle/>
          <a:p>
            <a:pPr>
              <a:buNone/>
            </a:pPr>
            <a:r>
              <a:rPr lang="en-US" sz="2500" dirty="0" smtClean="0"/>
              <a:t>1. Required by law to provide their members the same or greater coverage as regular Medicare.</a:t>
            </a:r>
          </a:p>
          <a:p>
            <a:pPr>
              <a:buNone/>
            </a:pPr>
            <a:endParaRPr lang="en-US" sz="2500" dirty="0" smtClean="0"/>
          </a:p>
          <a:p>
            <a:pPr>
              <a:buNone/>
            </a:pPr>
            <a:r>
              <a:rPr lang="en-US" sz="2500" dirty="0" smtClean="0"/>
              <a:t>2. Medicare Advantage (MA) plans must follow national coverage determinations (</a:t>
            </a:r>
            <a:r>
              <a:rPr lang="en-US" sz="2500" dirty="0" err="1" smtClean="0"/>
              <a:t>NCDs</a:t>
            </a:r>
            <a:r>
              <a:rPr lang="en-US" sz="2500" dirty="0" smtClean="0"/>
              <a:t>) and generally follow written local coverage determinations (LCDs) applicable to the geographic area in question.</a:t>
            </a:r>
          </a:p>
          <a:p>
            <a:pPr>
              <a:buNone/>
            </a:pPr>
            <a:endParaRPr lang="en-US" sz="2500" dirty="0" smtClean="0"/>
          </a:p>
          <a:p>
            <a:pPr>
              <a:buNone/>
            </a:pPr>
            <a:r>
              <a:rPr lang="en-US" sz="2500" dirty="0" smtClean="0"/>
              <a:t>3. MA plans must generally be organized and licensed under state law as a risk bearing entity.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3 Basic Types of MA Plans</a:t>
            </a:r>
          </a:p>
        </p:txBody>
      </p:sp>
      <p:sp>
        <p:nvSpPr>
          <p:cNvPr id="18434" name="Content Placeholder 2"/>
          <p:cNvSpPr>
            <a:spLocks noGrp="1"/>
          </p:cNvSpPr>
          <p:nvPr>
            <p:ph sz="quarter" idx="1"/>
          </p:nvPr>
        </p:nvSpPr>
        <p:spPr>
          <a:xfrm>
            <a:off x="381000" y="2133600"/>
            <a:ext cx="8229600" cy="4525963"/>
          </a:xfrm>
        </p:spPr>
        <p:txBody>
          <a:bodyPr/>
          <a:lstStyle/>
          <a:p>
            <a:pPr>
              <a:buNone/>
            </a:pPr>
            <a:r>
              <a:rPr lang="en-US" sz="2800" b="1" dirty="0" smtClean="0"/>
              <a:t>1. Coordinated Care Plans</a:t>
            </a:r>
          </a:p>
          <a:p>
            <a:pPr marL="914400" lvl="1" indent="-457200">
              <a:buAutoNum type="alphaUcPeriod"/>
            </a:pPr>
            <a:r>
              <a:rPr lang="en-US" dirty="0" smtClean="0"/>
              <a:t>HMOs (with or without point-of-service option), local </a:t>
            </a:r>
            <a:r>
              <a:rPr lang="en-US" dirty="0" err="1" smtClean="0"/>
              <a:t>PPOs</a:t>
            </a:r>
            <a:r>
              <a:rPr lang="en-US" dirty="0" smtClean="0"/>
              <a:t>, regional </a:t>
            </a:r>
            <a:r>
              <a:rPr lang="en-US" dirty="0" err="1" smtClean="0"/>
              <a:t>PPOs</a:t>
            </a:r>
            <a:r>
              <a:rPr lang="en-US" dirty="0" smtClean="0"/>
              <a:t>,  and special needs plans.</a:t>
            </a:r>
          </a:p>
          <a:p>
            <a:pPr marL="914400" lvl="1" indent="-457200">
              <a:buNone/>
            </a:pPr>
            <a:endParaRPr lang="en-US" dirty="0" smtClean="0"/>
          </a:p>
          <a:p>
            <a:pPr>
              <a:buNone/>
            </a:pPr>
            <a:r>
              <a:rPr lang="en-US" sz="2800" b="1" dirty="0" smtClean="0"/>
              <a:t>2. Medical Savings Accounts (</a:t>
            </a:r>
            <a:r>
              <a:rPr lang="en-US" sz="2800" b="1" dirty="0" err="1" smtClean="0"/>
              <a:t>MSAs</a:t>
            </a:r>
            <a:r>
              <a:rPr lang="en-US" sz="2800" b="1" dirty="0" smtClean="0"/>
              <a:t>)</a:t>
            </a:r>
          </a:p>
          <a:p>
            <a:pPr lvl="1">
              <a:buFontTx/>
              <a:buNone/>
            </a:pPr>
            <a:endParaRPr lang="en-US" dirty="0" smtClean="0"/>
          </a:p>
          <a:p>
            <a:pPr lvl="2"/>
            <a:endParaRPr lang="en-US" dirty="0" smtClean="0"/>
          </a:p>
          <a:p>
            <a:pPr lvl="2"/>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3 Basic Types of MA Plans</a:t>
            </a:r>
          </a:p>
        </p:txBody>
      </p:sp>
      <p:sp>
        <p:nvSpPr>
          <p:cNvPr id="20482" name="Content Placeholder 2"/>
          <p:cNvSpPr>
            <a:spLocks noGrp="1"/>
          </p:cNvSpPr>
          <p:nvPr>
            <p:ph sz="quarter" idx="1"/>
          </p:nvPr>
        </p:nvSpPr>
        <p:spPr>
          <a:xfrm>
            <a:off x="457200" y="1295400"/>
            <a:ext cx="8229600" cy="4525963"/>
          </a:xfrm>
        </p:spPr>
        <p:txBody>
          <a:bodyPr/>
          <a:lstStyle/>
          <a:p>
            <a:pPr>
              <a:lnSpc>
                <a:spcPct val="80000"/>
              </a:lnSpc>
              <a:buFontTx/>
              <a:buNone/>
            </a:pPr>
            <a:r>
              <a:rPr lang="en-US" sz="2400" b="1" dirty="0" smtClean="0"/>
              <a:t>3. Private Fee for Service (</a:t>
            </a:r>
            <a:r>
              <a:rPr lang="en-US" sz="2400" b="1" dirty="0" err="1" smtClean="0"/>
              <a:t>PFFS</a:t>
            </a:r>
            <a:r>
              <a:rPr lang="en-US" sz="2400" b="1" dirty="0" smtClean="0"/>
              <a:t>) Plans</a:t>
            </a:r>
          </a:p>
          <a:p>
            <a:pPr>
              <a:lnSpc>
                <a:spcPct val="80000"/>
              </a:lnSpc>
              <a:buFontTx/>
              <a:buNone/>
            </a:pPr>
            <a:r>
              <a:rPr lang="en-US" sz="2400" dirty="0" smtClean="0"/>
              <a:t>	A. Do not restrict enrollee’s choices among providers as long as the providers are authorized to provide services &amp; agree to accept plan’s terms &amp; conditions of payment. </a:t>
            </a:r>
          </a:p>
          <a:p>
            <a:pPr>
              <a:lnSpc>
                <a:spcPct val="80000"/>
              </a:lnSpc>
              <a:buFontTx/>
              <a:buNone/>
            </a:pPr>
            <a:r>
              <a:rPr lang="en-US" sz="2400" dirty="0" smtClean="0"/>
              <a:t>	B. Pay providers at a rate determined by the plan on a fee-for-service basis without placing the provider at financial risk.</a:t>
            </a:r>
          </a:p>
          <a:p>
            <a:pPr>
              <a:lnSpc>
                <a:spcPct val="80000"/>
              </a:lnSpc>
              <a:buFontTx/>
              <a:buNone/>
            </a:pPr>
            <a:r>
              <a:rPr lang="en-US" sz="2400" dirty="0" smtClean="0"/>
              <a:t>	C. In certain areas, they are not required to meet standards for network adequacy if the plan provides for payment in at least the amount the provider would have received under regular Medicare.</a:t>
            </a:r>
          </a:p>
          <a:p>
            <a:pPr>
              <a:lnSpc>
                <a:spcPct val="80000"/>
              </a:lnSpc>
              <a:buFontTx/>
              <a:buNone/>
            </a:pPr>
            <a:r>
              <a:rPr lang="en-US" sz="2400" dirty="0" smtClean="0"/>
              <a:t>	D. Providers without network contracts are known as “deemed providers”.  Deemed providers are obligated to comply with the plan’s terms and conditions for payment when they choose to furnish services to a plan member.</a:t>
            </a:r>
          </a:p>
          <a:p>
            <a:pPr lvl="1">
              <a:lnSpc>
                <a:spcPct val="80000"/>
              </a:lnSpc>
              <a:buFontTx/>
              <a:buNone/>
            </a:pPr>
            <a:r>
              <a:rPr lang="en-US" sz="2200" dirty="0" smtClean="0"/>
              <a:t>		</a:t>
            </a:r>
          </a:p>
          <a:p>
            <a:pPr>
              <a:lnSpc>
                <a:spcPct val="80000"/>
              </a:lnSpc>
            </a:pPr>
            <a:endParaRPr lang="en-US" sz="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Deemed Contracted Providers</a:t>
            </a:r>
          </a:p>
        </p:txBody>
      </p:sp>
      <p:sp>
        <p:nvSpPr>
          <p:cNvPr id="22530" name="Content Placeholder 2"/>
          <p:cNvSpPr>
            <a:spLocks noGrp="1"/>
          </p:cNvSpPr>
          <p:nvPr>
            <p:ph sz="quarter" idx="1"/>
          </p:nvPr>
        </p:nvSpPr>
        <p:spPr>
          <a:xfrm>
            <a:off x="457200" y="1295400"/>
            <a:ext cx="8229600" cy="4830763"/>
          </a:xfrm>
        </p:spPr>
        <p:txBody>
          <a:bodyPr/>
          <a:lstStyle/>
          <a:p>
            <a:pPr>
              <a:buNone/>
            </a:pPr>
            <a:r>
              <a:rPr lang="en-US" sz="2100" dirty="0" smtClean="0"/>
              <a:t>1. </a:t>
            </a:r>
            <a:r>
              <a:rPr lang="en-US" sz="2100" dirty="0" err="1" smtClean="0"/>
              <a:t>PFFS</a:t>
            </a:r>
            <a:r>
              <a:rPr lang="en-US" sz="2100" dirty="0" smtClean="0"/>
              <a:t> plan insured may see any provider willing to accept the plan’s terms &amp; conditions regardless if the provider has a written contract with the plan. Provider is considered “deemed”:</a:t>
            </a:r>
          </a:p>
          <a:p>
            <a:pPr>
              <a:buNone/>
            </a:pPr>
            <a:endParaRPr lang="en-US" sz="2100" dirty="0" smtClean="0"/>
          </a:p>
          <a:p>
            <a:pPr lvl="1">
              <a:buNone/>
            </a:pPr>
            <a:r>
              <a:rPr lang="en-US" sz="2100" dirty="0" smtClean="0"/>
              <a:t>A. If he/she knew that the insured was a member of a </a:t>
            </a:r>
            <a:r>
              <a:rPr lang="en-US" sz="2100" dirty="0" err="1" smtClean="0"/>
              <a:t>PFFS</a:t>
            </a:r>
            <a:r>
              <a:rPr lang="en-US" sz="2100" dirty="0" smtClean="0"/>
              <a:t> plan</a:t>
            </a:r>
          </a:p>
          <a:p>
            <a:pPr lvl="1">
              <a:buNone/>
            </a:pPr>
            <a:r>
              <a:rPr lang="en-US" sz="2100" dirty="0" smtClean="0"/>
              <a:t>B. Provider had an opportunity to review the plan’s terms &amp; conditions of participation </a:t>
            </a:r>
          </a:p>
          <a:p>
            <a:pPr lvl="1">
              <a:buNone/>
            </a:pPr>
            <a:r>
              <a:rPr lang="en-US" sz="2100" dirty="0" smtClean="0"/>
              <a:t>C. Provider furnished services to the insured</a:t>
            </a:r>
          </a:p>
          <a:p>
            <a:pPr lvl="1">
              <a:buNone/>
            </a:pPr>
            <a:endParaRPr lang="en-US" sz="2100" dirty="0" smtClean="0"/>
          </a:p>
          <a:p>
            <a:pPr lvl="1">
              <a:buNone/>
            </a:pPr>
            <a:r>
              <a:rPr lang="en-US" sz="2100" dirty="0" err="1" smtClean="0"/>
              <a:t>PFFS</a:t>
            </a:r>
            <a:r>
              <a:rPr lang="en-US" sz="2100" dirty="0" smtClean="0"/>
              <a:t> plans are required to make their terms/conditions available on plan’s website and through telephone number on patient’s card. Thus, provider is considered to have had the opportunity to review plan’s terms &amp; conditions.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General MA Payment Information</a:t>
            </a:r>
          </a:p>
        </p:txBody>
      </p:sp>
      <p:sp>
        <p:nvSpPr>
          <p:cNvPr id="3" name="Content Placeholder 2"/>
          <p:cNvSpPr>
            <a:spLocks noGrp="1"/>
          </p:cNvSpPr>
          <p:nvPr>
            <p:ph sz="quarter" idx="1"/>
          </p:nvPr>
        </p:nvSpPr>
        <p:spPr>
          <a:xfrm>
            <a:off x="457200" y="1905000"/>
            <a:ext cx="8229600" cy="4525963"/>
          </a:xfrm>
        </p:spPr>
        <p:txBody>
          <a:bodyPr>
            <a:normAutofit fontScale="77500" lnSpcReduction="20000"/>
          </a:bodyPr>
          <a:lstStyle/>
          <a:p>
            <a:pPr marL="514350" indent="-514350">
              <a:buFontTx/>
              <a:buAutoNum type="arabicPeriod"/>
              <a:defRPr/>
            </a:pPr>
            <a:r>
              <a:rPr lang="en-US" dirty="0" smtClean="0"/>
              <a:t>The requirement to cover same services as regular Medicare does </a:t>
            </a:r>
            <a:r>
              <a:rPr lang="en-US" b="1" dirty="0" smtClean="0"/>
              <a:t>NOT</a:t>
            </a:r>
            <a:r>
              <a:rPr lang="en-US" dirty="0" smtClean="0"/>
              <a:t> mean that plans must pay the same amount as regular Medicare. Medicare law does not address the amount a MA plan must pay a contracting provider for furnishing covered services.</a:t>
            </a:r>
          </a:p>
          <a:p>
            <a:pPr marL="514350" indent="-514350">
              <a:buFontTx/>
              <a:buAutoNum type="arabicPeriod"/>
              <a:defRPr/>
            </a:pPr>
            <a:endParaRPr lang="en-US" dirty="0" smtClean="0"/>
          </a:p>
          <a:p>
            <a:pPr marL="514350" indent="-514350">
              <a:buFontTx/>
              <a:buAutoNum type="arabicPeriod"/>
              <a:defRPr/>
            </a:pPr>
            <a:r>
              <a:rPr lang="en-US" dirty="0" smtClean="0"/>
              <a:t>Payment arrangements are considered a private contractual matter between MA plan &amp; provider.</a:t>
            </a:r>
          </a:p>
          <a:p>
            <a:pPr marL="514350" indent="-514350">
              <a:buFontTx/>
              <a:buAutoNum type="arabicPeriod"/>
              <a:defRPr/>
            </a:pPr>
            <a:endParaRPr lang="en-US" dirty="0" smtClean="0"/>
          </a:p>
          <a:p>
            <a:pPr marL="514350" indent="-514350">
              <a:buFontTx/>
              <a:buAutoNum type="arabicPeriod"/>
              <a:defRPr/>
            </a:pPr>
            <a:r>
              <a:rPr lang="en-US" dirty="0" smtClean="0"/>
              <a:t>MA plans are free to adopt their own coding &amp; editing policies consistent with payment terms set forth in the contract.</a:t>
            </a:r>
          </a:p>
          <a:p>
            <a:pPr marL="514350" indent="-514350">
              <a:buFontTx/>
              <a:buAutoNum type="arabicPeriod"/>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General MA Payment Information</a:t>
            </a:r>
          </a:p>
        </p:txBody>
      </p:sp>
      <p:sp>
        <p:nvSpPr>
          <p:cNvPr id="26626" name="Content Placeholder 2"/>
          <p:cNvSpPr>
            <a:spLocks noGrp="1"/>
          </p:cNvSpPr>
          <p:nvPr>
            <p:ph sz="quarter" idx="1"/>
          </p:nvPr>
        </p:nvSpPr>
        <p:spPr>
          <a:xfrm>
            <a:off x="457200" y="1905000"/>
            <a:ext cx="8229600" cy="4525963"/>
          </a:xfrm>
        </p:spPr>
        <p:txBody>
          <a:bodyPr/>
          <a:lstStyle/>
          <a:p>
            <a:pPr>
              <a:buNone/>
            </a:pPr>
            <a:r>
              <a:rPr lang="en-US" sz="2500" dirty="0" smtClean="0"/>
              <a:t>4. MA plans </a:t>
            </a:r>
            <a:r>
              <a:rPr lang="en-US" sz="2500" b="1" dirty="0" smtClean="0"/>
              <a:t>MUST </a:t>
            </a:r>
            <a:r>
              <a:rPr lang="en-US" sz="2500" dirty="0" smtClean="0"/>
              <a:t>pay non-contracted providers the same amount they would have received from regular Medicare for furnishing covered services to their members. This includes services provided on an emergency basis or out-of-area urgently needed services. The plan must also follow regular Medicare coding policies, including modifiers, in these situations.</a:t>
            </a:r>
          </a:p>
          <a:p>
            <a:pPr>
              <a:buNone/>
            </a:pPr>
            <a:endParaRPr lang="en-US" sz="2500" b="1" dirty="0" smtClean="0"/>
          </a:p>
          <a:p>
            <a:pPr>
              <a:buNone/>
            </a:pPr>
            <a:r>
              <a:rPr lang="en-US" sz="2500" dirty="0" smtClean="0"/>
              <a:t>5. All MA plans are obligated to maintain a process</a:t>
            </a:r>
            <a:r>
              <a:rPr lang="en-US" sz="2500" b="1" dirty="0" smtClean="0"/>
              <a:t> </a:t>
            </a:r>
            <a:r>
              <a:rPr lang="en-US" sz="2500" dirty="0" smtClean="0"/>
              <a:t>under which non-contracted providers may appeal payments they consider inaccurate.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Providers Rights &amp; Responsibilities</a:t>
            </a:r>
          </a:p>
        </p:txBody>
      </p:sp>
      <p:sp>
        <p:nvSpPr>
          <p:cNvPr id="3" name="Content Placeholder 2"/>
          <p:cNvSpPr>
            <a:spLocks noGrp="1"/>
          </p:cNvSpPr>
          <p:nvPr>
            <p:ph sz="quarter" idx="1"/>
          </p:nvPr>
        </p:nvSpPr>
        <p:spPr>
          <a:xfrm>
            <a:off x="457200" y="1828800"/>
            <a:ext cx="8229600" cy="4525963"/>
          </a:xfrm>
        </p:spPr>
        <p:txBody>
          <a:bodyPr>
            <a:normAutofit fontScale="77500" lnSpcReduction="20000"/>
          </a:bodyPr>
          <a:lstStyle/>
          <a:p>
            <a:pPr>
              <a:defRPr/>
            </a:pPr>
            <a:r>
              <a:rPr lang="en-US" dirty="0" smtClean="0"/>
              <a:t>The DPMs rights &amp; responsibilities under MA Plans will depend on the nature of the relationship with the plan, i.e., whether he/she is a contracting provider to the plan, an out-of-network provider or a “deemed” provider under a PFFS plan.</a:t>
            </a:r>
          </a:p>
          <a:p>
            <a:pPr>
              <a:defRPr/>
            </a:pPr>
            <a:endParaRPr lang="en-US" dirty="0" smtClean="0"/>
          </a:p>
          <a:p>
            <a:pPr>
              <a:defRPr/>
            </a:pPr>
            <a:r>
              <a:rPr lang="en-US" dirty="0" smtClean="0"/>
              <a:t>Certain rights &amp; obligations depend on what type of coverage the patient has. It is extremely important that the patient provide all of his/her insurance cards upon check-in. Patients frequently provide the wrong information which results in billing frustration. MA insurance cards specify the plan type, thus providing the DPMs office the necessary information to determine his/her rights.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Providers with Written Contracts</a:t>
            </a:r>
          </a:p>
        </p:txBody>
      </p:sp>
      <p:sp>
        <p:nvSpPr>
          <p:cNvPr id="30722" name="Content Placeholder 2"/>
          <p:cNvSpPr>
            <a:spLocks noGrp="1"/>
          </p:cNvSpPr>
          <p:nvPr>
            <p:ph sz="quarter" idx="1"/>
          </p:nvPr>
        </p:nvSpPr>
        <p:spPr>
          <a:xfrm>
            <a:off x="457200" y="1905000"/>
            <a:ext cx="8229600" cy="4525963"/>
          </a:xfrm>
        </p:spPr>
        <p:txBody>
          <a:bodyPr/>
          <a:lstStyle/>
          <a:p>
            <a:r>
              <a:rPr lang="en-US" sz="2500" dirty="0" smtClean="0"/>
              <a:t>If the DPM has a written contract with the MA plan, the contract will define rights &amp; obligations of both parties. </a:t>
            </a:r>
          </a:p>
          <a:p>
            <a:endParaRPr lang="en-US" sz="2500" dirty="0" smtClean="0"/>
          </a:p>
          <a:p>
            <a:r>
              <a:rPr lang="en-US" sz="2500" dirty="0" smtClean="0"/>
              <a:t>Per CMS requirements, the contract must include a hold harmless clause, record retention requirements,  confidentiality terms, prompt payment terms, and clause requiring the provider to comply with the plan’s policies and procedures.</a:t>
            </a:r>
          </a:p>
          <a:p>
            <a:pPr>
              <a:buFontTx/>
              <a:buNone/>
            </a:pPr>
            <a:endParaRPr lang="en-US" dirty="0" smtClean="0"/>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1144</Words>
  <Application>Microsoft Office PowerPoint</Application>
  <PresentationFormat>On-screen Show (4:3)</PresentationFormat>
  <Paragraphs>73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Medicare Advantage Plans</vt:lpstr>
      <vt:lpstr>What are Medicare Advantage Plans?</vt:lpstr>
      <vt:lpstr>3 Basic Types of MA Plans</vt:lpstr>
      <vt:lpstr>3 Basic Types of MA Plans</vt:lpstr>
      <vt:lpstr>Deemed Contracted Providers</vt:lpstr>
      <vt:lpstr>General MA Payment Information</vt:lpstr>
      <vt:lpstr>General MA Payment Information</vt:lpstr>
      <vt:lpstr>Providers Rights &amp; Responsibilities</vt:lpstr>
      <vt:lpstr>Providers with Written Contracts</vt:lpstr>
      <vt:lpstr>Providers with Written Contracts</vt:lpstr>
      <vt:lpstr>Providers with Written Contracts</vt:lpstr>
      <vt:lpstr>Non-contracted providers and coordinated care plans</vt:lpstr>
      <vt:lpstr>Non-contracted providers and coordinated care plans</vt:lpstr>
      <vt:lpstr>Trying it out</vt:lpstr>
      <vt:lpstr>Conclusion</vt:lpstr>
    </vt:vector>
  </TitlesOfParts>
  <Company>Codingline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Harry Goldsmith, DPM</dc:creator>
  <cp:lastModifiedBy>adq</cp:lastModifiedBy>
  <cp:revision>66</cp:revision>
  <dcterms:created xsi:type="dcterms:W3CDTF">2009-04-09T02:29:50Z</dcterms:created>
  <dcterms:modified xsi:type="dcterms:W3CDTF">2011-03-24T14:07:40Z</dcterms:modified>
</cp:coreProperties>
</file>